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906000" cy="6858000" type="A4"/>
  <p:notesSz cx="6724650" cy="98742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All websites" id="{5445EE9B-AC14-4457-B8A8-7AC1C0DBCA36}">
          <p14:sldIdLst>
            <p14:sldId id="256"/>
          </p14:sldIdLst>
        </p14:section>
        <p14:section name="Foundation Phase" id="{B1714A40-95DF-4A0E-AACB-4C8AC3E74783}">
          <p14:sldIdLst>
            <p14:sldId id="257"/>
          </p14:sldIdLst>
        </p14:section>
        <p14:section name="Year 3 &amp; 4" id="{91475C5F-45CD-4254-AEFC-DBC786C797A1}">
          <p14:sldIdLst>
            <p14:sldId id="258"/>
          </p14:sldIdLst>
        </p14:section>
        <p14:section name="Year 5 &amp; 6" id="{47B602E6-1F6A-4C03-B28B-DB45E1471703}">
          <p14:sldIdLst>
            <p14:sldId id="25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  <a:srgbClr val="FF66CC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90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07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95FC7-65B1-472B-9F3B-8622F8185DB9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38011-C924-47E2-82D6-19CBC39F10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02380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95FC7-65B1-472B-9F3B-8622F8185DB9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38011-C924-47E2-82D6-19CBC39F10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8602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95FC7-65B1-472B-9F3B-8622F8185DB9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38011-C924-47E2-82D6-19CBC39F10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8908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95FC7-65B1-472B-9F3B-8622F8185DB9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38011-C924-47E2-82D6-19CBC39F10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80370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95FC7-65B1-472B-9F3B-8622F8185DB9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38011-C924-47E2-82D6-19CBC39F10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6002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95FC7-65B1-472B-9F3B-8622F8185DB9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38011-C924-47E2-82D6-19CBC39F10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0724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95FC7-65B1-472B-9F3B-8622F8185DB9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38011-C924-47E2-82D6-19CBC39F10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8395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95FC7-65B1-472B-9F3B-8622F8185DB9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38011-C924-47E2-82D6-19CBC39F10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519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95FC7-65B1-472B-9F3B-8622F8185DB9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38011-C924-47E2-82D6-19CBC39F10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18423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95FC7-65B1-472B-9F3B-8622F8185DB9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38011-C924-47E2-82D6-19CBC39F10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7059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95FC7-65B1-472B-9F3B-8622F8185DB9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38011-C924-47E2-82D6-19CBC39F10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3975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D95FC7-65B1-472B-9F3B-8622F8185DB9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A38011-C924-47E2-82D6-19CBC39F10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52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9.png"/><Relationship Id="rId18" Type="http://schemas.openxmlformats.org/officeDocument/2006/relationships/hyperlink" Target="http://cymraeg.gov.wales/" TargetMode="External"/><Relationship Id="rId26" Type="http://schemas.openxmlformats.org/officeDocument/2006/relationships/image" Target="../media/image20.png"/><Relationship Id="rId21" Type="http://schemas.openxmlformats.org/officeDocument/2006/relationships/image" Target="../media/image16.png"/><Relationship Id="rId34" Type="http://schemas.openxmlformats.org/officeDocument/2006/relationships/hyperlink" Target="http://www.geiriadur.bangor.ac.uk/" TargetMode="External"/><Relationship Id="rId7" Type="http://schemas.openxmlformats.org/officeDocument/2006/relationships/image" Target="../media/image4.gif"/><Relationship Id="rId12" Type="http://schemas.openxmlformats.org/officeDocument/2006/relationships/image" Target="../media/image8.png"/><Relationship Id="rId17" Type="http://schemas.openxmlformats.org/officeDocument/2006/relationships/image" Target="../media/image13.png"/><Relationship Id="rId25" Type="http://schemas.openxmlformats.org/officeDocument/2006/relationships/image" Target="../media/image19.png"/><Relationship Id="rId33" Type="http://schemas.openxmlformats.org/officeDocument/2006/relationships/image" Target="../media/image24.png"/><Relationship Id="rId38" Type="http://schemas.openxmlformats.org/officeDocument/2006/relationships/image" Target="../media/image26.png"/><Relationship Id="rId2" Type="http://schemas.openxmlformats.org/officeDocument/2006/relationships/image" Target="../media/image1.jpeg"/><Relationship Id="rId16" Type="http://schemas.openxmlformats.org/officeDocument/2006/relationships/image" Target="../media/image12.png"/><Relationship Id="rId20" Type="http://schemas.openxmlformats.org/officeDocument/2006/relationships/image" Target="../media/image15.png"/><Relationship Id="rId29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s4c.cymru/ciwtiwb" TargetMode="External"/><Relationship Id="rId11" Type="http://schemas.openxmlformats.org/officeDocument/2006/relationships/hyperlink" Target="http://www.s4c.cymru/" TargetMode="External"/><Relationship Id="rId24" Type="http://schemas.openxmlformats.org/officeDocument/2006/relationships/image" Target="../media/image18.png"/><Relationship Id="rId32" Type="http://schemas.openxmlformats.org/officeDocument/2006/relationships/hyperlink" Target="http://www.geiriaduracademi.org/" TargetMode="External"/><Relationship Id="rId37" Type="http://schemas.openxmlformats.org/officeDocument/2006/relationships/hyperlink" Target="http://www.poridrwystori.org.uk/audio-rhymes" TargetMode="External"/><Relationship Id="rId5" Type="http://schemas.openxmlformats.org/officeDocument/2006/relationships/image" Target="../media/image3.jpeg"/><Relationship Id="rId15" Type="http://schemas.openxmlformats.org/officeDocument/2006/relationships/image" Target="../media/image11.png"/><Relationship Id="rId23" Type="http://schemas.openxmlformats.org/officeDocument/2006/relationships/hyperlink" Target="http://www.bbc.co.uk/wales/learning/learnwelsh" TargetMode="External"/><Relationship Id="rId28" Type="http://schemas.openxmlformats.org/officeDocument/2006/relationships/image" Target="../media/image21.png"/><Relationship Id="rId36" Type="http://schemas.openxmlformats.org/officeDocument/2006/relationships/hyperlink" Target="http://www.poridrwystori.org.uk/audio-stories" TargetMode="External"/><Relationship Id="rId10" Type="http://schemas.openxmlformats.org/officeDocument/2006/relationships/image" Target="../media/image7.png"/><Relationship Id="rId19" Type="http://schemas.openxmlformats.org/officeDocument/2006/relationships/image" Target="../media/image14.png"/><Relationship Id="rId31" Type="http://schemas.openxmlformats.org/officeDocument/2006/relationships/image" Target="../media/image23.png"/><Relationship Id="rId4" Type="http://schemas.openxmlformats.org/officeDocument/2006/relationships/image" Target="../media/image2.jpeg"/><Relationship Id="rId9" Type="http://schemas.openxmlformats.org/officeDocument/2006/relationships/image" Target="../media/image6.png"/><Relationship Id="rId14" Type="http://schemas.openxmlformats.org/officeDocument/2006/relationships/image" Target="../media/image10.png"/><Relationship Id="rId22" Type="http://schemas.openxmlformats.org/officeDocument/2006/relationships/image" Target="../media/image17.png"/><Relationship Id="rId27" Type="http://schemas.openxmlformats.org/officeDocument/2006/relationships/hyperlink" Target="http://www.canolfanpeniarth.org/" TargetMode="External"/><Relationship Id="rId30" Type="http://schemas.openxmlformats.org/officeDocument/2006/relationships/hyperlink" Target="http://www.learnwelsh.net/" TargetMode="External"/><Relationship Id="rId35" Type="http://schemas.openxmlformats.org/officeDocument/2006/relationships/image" Target="../media/image25.png"/><Relationship Id="rId8" Type="http://schemas.openxmlformats.org/officeDocument/2006/relationships/image" Target="../media/image5.png"/><Relationship Id="rId3" Type="http://schemas.openxmlformats.org/officeDocument/2006/relationships/hyperlink" Target="http://www.urdd.cymru/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cymraeg.gov.wales/" TargetMode="External"/><Relationship Id="rId13" Type="http://schemas.openxmlformats.org/officeDocument/2006/relationships/image" Target="../media/image18.png"/><Relationship Id="rId3" Type="http://schemas.openxmlformats.org/officeDocument/2006/relationships/hyperlink" Target="http://www.s4c.cymru/ciwtiwb" TargetMode="External"/><Relationship Id="rId7" Type="http://schemas.openxmlformats.org/officeDocument/2006/relationships/image" Target="../media/image7.png"/><Relationship Id="rId12" Type="http://schemas.openxmlformats.org/officeDocument/2006/relationships/hyperlink" Target="http://www.bbc.co.uk/wales/learning/learnwelsh" TargetMode="External"/><Relationship Id="rId17" Type="http://schemas.openxmlformats.org/officeDocument/2006/relationships/image" Target="../media/image26.png"/><Relationship Id="rId2" Type="http://schemas.openxmlformats.org/officeDocument/2006/relationships/image" Target="../media/image1.jpeg"/><Relationship Id="rId16" Type="http://schemas.openxmlformats.org/officeDocument/2006/relationships/hyperlink" Target="http://www.poridrwystori.org.uk/audio-rhymes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7.png"/><Relationship Id="rId5" Type="http://schemas.openxmlformats.org/officeDocument/2006/relationships/image" Target="../media/image5.png"/><Relationship Id="rId15" Type="http://schemas.openxmlformats.org/officeDocument/2006/relationships/hyperlink" Target="http://www.poridrwystori.org.uk/audio-stories" TargetMode="External"/><Relationship Id="rId10" Type="http://schemas.openxmlformats.org/officeDocument/2006/relationships/image" Target="../media/image15.png"/><Relationship Id="rId4" Type="http://schemas.openxmlformats.org/officeDocument/2006/relationships/image" Target="../media/image4.gif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hyperlink" Target="http://www.canolfanpeniarth.org/" TargetMode="External"/><Relationship Id="rId3" Type="http://schemas.openxmlformats.org/officeDocument/2006/relationships/image" Target="../media/image2.jpeg"/><Relationship Id="rId7" Type="http://schemas.openxmlformats.org/officeDocument/2006/relationships/image" Target="../media/image14.png"/><Relationship Id="rId12" Type="http://schemas.openxmlformats.org/officeDocument/2006/relationships/image" Target="../media/image20.png"/><Relationship Id="rId17" Type="http://schemas.openxmlformats.org/officeDocument/2006/relationships/image" Target="../media/image23.png"/><Relationship Id="rId2" Type="http://schemas.openxmlformats.org/officeDocument/2006/relationships/hyperlink" Target="http://www.urdd.cymru/" TargetMode="External"/><Relationship Id="rId16" Type="http://schemas.openxmlformats.org/officeDocument/2006/relationships/hyperlink" Target="http://www.learnwelsh.net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cymraeg.gov.wales/" TargetMode="External"/><Relationship Id="rId11" Type="http://schemas.openxmlformats.org/officeDocument/2006/relationships/image" Target="../media/image18.png"/><Relationship Id="rId5" Type="http://schemas.openxmlformats.org/officeDocument/2006/relationships/image" Target="../media/image1.jpeg"/><Relationship Id="rId15" Type="http://schemas.openxmlformats.org/officeDocument/2006/relationships/image" Target="../media/image22.png"/><Relationship Id="rId10" Type="http://schemas.openxmlformats.org/officeDocument/2006/relationships/hyperlink" Target="http://www.bbc.co.uk/wales/learning/learnwelsh" TargetMode="External"/><Relationship Id="rId4" Type="http://schemas.openxmlformats.org/officeDocument/2006/relationships/image" Target="../media/image3.jpeg"/><Relationship Id="rId9" Type="http://schemas.openxmlformats.org/officeDocument/2006/relationships/image" Target="../media/image17.png"/><Relationship Id="rId14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hyperlink" Target="http://cymraeg.gov.wales/" TargetMode="External"/><Relationship Id="rId18" Type="http://schemas.openxmlformats.org/officeDocument/2006/relationships/image" Target="../media/image20.png"/><Relationship Id="rId26" Type="http://schemas.openxmlformats.org/officeDocument/2006/relationships/hyperlink" Target="http://www.geiriadur.bangor.ac.uk/" TargetMode="External"/><Relationship Id="rId3" Type="http://schemas.openxmlformats.org/officeDocument/2006/relationships/hyperlink" Target="http://www.urdd.cymru/" TargetMode="External"/><Relationship Id="rId21" Type="http://schemas.openxmlformats.org/officeDocument/2006/relationships/image" Target="../media/image22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5" Type="http://schemas.openxmlformats.org/officeDocument/2006/relationships/image" Target="../media/image24.png"/><Relationship Id="rId2" Type="http://schemas.openxmlformats.org/officeDocument/2006/relationships/image" Target="../media/image1.jpeg"/><Relationship Id="rId16" Type="http://schemas.openxmlformats.org/officeDocument/2006/relationships/hyperlink" Target="http://www.bbc.co.uk/wales/learning/learnwelsh" TargetMode="External"/><Relationship Id="rId20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s4c.cymru/" TargetMode="External"/><Relationship Id="rId11" Type="http://schemas.openxmlformats.org/officeDocument/2006/relationships/image" Target="../media/image12.png"/><Relationship Id="rId24" Type="http://schemas.openxmlformats.org/officeDocument/2006/relationships/hyperlink" Target="http://www.geiriaduracademi.org/" TargetMode="External"/><Relationship Id="rId5" Type="http://schemas.openxmlformats.org/officeDocument/2006/relationships/image" Target="../media/image3.jpeg"/><Relationship Id="rId15" Type="http://schemas.openxmlformats.org/officeDocument/2006/relationships/image" Target="../media/image16.png"/><Relationship Id="rId23" Type="http://schemas.openxmlformats.org/officeDocument/2006/relationships/image" Target="../media/image23.png"/><Relationship Id="rId10" Type="http://schemas.openxmlformats.org/officeDocument/2006/relationships/image" Target="../media/image11.png"/><Relationship Id="rId19" Type="http://schemas.openxmlformats.org/officeDocument/2006/relationships/hyperlink" Target="http://www.canolfanpeniarth.org/" TargetMode="External"/><Relationship Id="rId4" Type="http://schemas.openxmlformats.org/officeDocument/2006/relationships/image" Target="../media/image2.jpeg"/><Relationship Id="rId9" Type="http://schemas.openxmlformats.org/officeDocument/2006/relationships/image" Target="../media/image10.png"/><Relationship Id="rId14" Type="http://schemas.openxmlformats.org/officeDocument/2006/relationships/image" Target="../media/image14.png"/><Relationship Id="rId22" Type="http://schemas.openxmlformats.org/officeDocument/2006/relationships/hyperlink" Target="http://www.learnwelsh.net/" TargetMode="External"/><Relationship Id="rId27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42219" y="2602377"/>
            <a:ext cx="2199039" cy="896761"/>
          </a:xfrm>
        </p:spPr>
        <p:txBody>
          <a:bodyPr>
            <a:normAutofit fontScale="90000"/>
          </a:bodyPr>
          <a:lstStyle/>
          <a:p>
            <a:r>
              <a:rPr lang="en-GB" sz="3600" b="1"/>
              <a:t>Gwefannau - Websites</a:t>
            </a:r>
          </a:p>
        </p:txBody>
      </p:sp>
      <p:pic>
        <p:nvPicPr>
          <p:cNvPr id="1026" name="Picture 2" descr="Related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611" y="2689132"/>
            <a:ext cx="641696" cy="641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8" name="Group 17"/>
          <p:cNvGrpSpPr/>
          <p:nvPr/>
        </p:nvGrpSpPr>
        <p:grpSpPr>
          <a:xfrm>
            <a:off x="3220288" y="3580510"/>
            <a:ext cx="2504540" cy="1477328"/>
            <a:chOff x="656661" y="1720482"/>
            <a:chExt cx="2504540" cy="1477328"/>
          </a:xfrm>
        </p:grpSpPr>
        <p:sp>
          <p:nvSpPr>
            <p:cNvPr id="4" name="TextBox 3"/>
            <p:cNvSpPr txBox="1"/>
            <p:nvPr/>
          </p:nvSpPr>
          <p:spPr>
            <a:xfrm>
              <a:off x="656661" y="1720482"/>
              <a:ext cx="2504540" cy="1477328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/>
                <a:t>Urdd Gobaith Cymru</a:t>
              </a:r>
            </a:p>
            <a:p>
              <a:endParaRPr lang="en-GB"/>
            </a:p>
            <a:p>
              <a:endParaRPr lang="en-GB"/>
            </a:p>
            <a:p>
              <a:endParaRPr lang="en-GB"/>
            </a:p>
            <a:p>
              <a:pPr algn="ctr"/>
              <a:r>
                <a:rPr lang="en-GB">
                  <a:hlinkClick r:id="rId3"/>
                </a:rPr>
                <a:t>www.urdd.cymru</a:t>
              </a:r>
              <a:endParaRPr lang="en-GB"/>
            </a:p>
          </p:txBody>
        </p:sp>
        <p:pic>
          <p:nvPicPr>
            <p:cNvPr id="1030" name="Picture 6" descr="Image result for mr urdd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6394" y="2028980"/>
              <a:ext cx="732198" cy="8603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2" name="Picture 8" descr="Image result for gwersyll llangranno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1686" y="2064554"/>
              <a:ext cx="860333" cy="8603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0" name="Group 19"/>
          <p:cNvGrpSpPr/>
          <p:nvPr/>
        </p:nvGrpSpPr>
        <p:grpSpPr>
          <a:xfrm>
            <a:off x="6908625" y="9525"/>
            <a:ext cx="2978325" cy="3181119"/>
            <a:chOff x="355921" y="3558422"/>
            <a:chExt cx="2716147" cy="2862322"/>
          </a:xfrm>
        </p:grpSpPr>
        <p:grpSp>
          <p:nvGrpSpPr>
            <p:cNvPr id="6" name="Group 5"/>
            <p:cNvGrpSpPr/>
            <p:nvPr/>
          </p:nvGrpSpPr>
          <p:grpSpPr>
            <a:xfrm>
              <a:off x="355921" y="3558422"/>
              <a:ext cx="2716147" cy="2862322"/>
              <a:chOff x="4773865" y="1707915"/>
              <a:chExt cx="2716147" cy="2862322"/>
            </a:xfrm>
          </p:grpSpPr>
          <p:sp>
            <p:nvSpPr>
              <p:cNvPr id="12" name="TextBox 11"/>
              <p:cNvSpPr txBox="1"/>
              <p:nvPr/>
            </p:nvSpPr>
            <p:spPr>
              <a:xfrm>
                <a:off x="4773865" y="1707915"/>
                <a:ext cx="2716147" cy="2862322"/>
              </a:xfrm>
              <a:prstGeom prst="rect">
                <a:avLst/>
              </a:prstGeom>
              <a:noFill/>
              <a:ln w="28575">
                <a:solidFill>
                  <a:srgbClr val="FFC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/>
                  <a:t>Cyw  </a:t>
                </a:r>
              </a:p>
              <a:p>
                <a:pPr algn="ctr"/>
                <a:r>
                  <a:rPr lang="en-GB" b="1"/>
                  <a:t>         watch children’s TV</a:t>
                </a:r>
              </a:p>
              <a:p>
                <a:endParaRPr lang="en-GB" b="1"/>
              </a:p>
              <a:p>
                <a:endParaRPr lang="en-GB" b="1"/>
              </a:p>
              <a:p>
                <a:endParaRPr lang="en-GB" b="1"/>
              </a:p>
              <a:p>
                <a:endParaRPr lang="en-GB" b="1"/>
              </a:p>
              <a:p>
                <a:pPr algn="ctr"/>
                <a:endParaRPr lang="en-GB">
                  <a:hlinkClick r:id="rId6"/>
                </a:endParaRPr>
              </a:p>
              <a:p>
                <a:pPr algn="ctr"/>
                <a:endParaRPr lang="en-GB">
                  <a:hlinkClick r:id="rId6"/>
                </a:endParaRPr>
              </a:p>
              <a:p>
                <a:pPr algn="ctr"/>
                <a:endParaRPr lang="en-GB">
                  <a:hlinkClick r:id="rId6"/>
                </a:endParaRPr>
              </a:p>
              <a:p>
                <a:pPr algn="ctr"/>
                <a:endParaRPr lang="en-GB">
                  <a:hlinkClick r:id="rId6"/>
                </a:endParaRPr>
              </a:p>
              <a:p>
                <a:pPr algn="ctr"/>
                <a:r>
                  <a:rPr lang="en-GB">
                    <a:hlinkClick r:id="rId6"/>
                  </a:rPr>
                  <a:t>www.s4c.cymru/ciwtiwb</a:t>
                </a:r>
                <a:endParaRPr lang="en-GB"/>
              </a:p>
            </p:txBody>
          </p:sp>
          <p:pic>
            <p:nvPicPr>
              <p:cNvPr id="1038" name="Picture 14" descr="Image result for s4c cyw"/>
              <p:cNvPicPr>
                <a:picLocks noChangeAspect="1" noChangeArrowheads="1"/>
              </p:cNvPicPr>
              <p:nvPr/>
            </p:nvPicPr>
            <p:blipFill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8402" r="49867"/>
              <a:stretch/>
            </p:blipFill>
            <p:spPr bwMode="auto">
              <a:xfrm>
                <a:off x="4897312" y="1806461"/>
                <a:ext cx="493545" cy="56290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486127" y="4332757"/>
              <a:ext cx="1062245" cy="818006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777271" y="4318420"/>
              <a:ext cx="1085697" cy="846681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1066054" y="5234972"/>
              <a:ext cx="1017252" cy="821479"/>
            </a:xfrm>
            <a:prstGeom prst="rect">
              <a:avLst/>
            </a:prstGeom>
          </p:spPr>
        </p:pic>
      </p:grpSp>
      <p:grpSp>
        <p:nvGrpSpPr>
          <p:cNvPr id="19" name="Group 18"/>
          <p:cNvGrpSpPr/>
          <p:nvPr/>
        </p:nvGrpSpPr>
        <p:grpSpPr>
          <a:xfrm>
            <a:off x="3705398" y="1017433"/>
            <a:ext cx="3005844" cy="1477328"/>
            <a:chOff x="355921" y="1859544"/>
            <a:chExt cx="3005844" cy="1477328"/>
          </a:xfrm>
        </p:grpSpPr>
        <p:sp>
          <p:nvSpPr>
            <p:cNvPr id="9" name="TextBox 8"/>
            <p:cNvSpPr txBox="1"/>
            <p:nvPr/>
          </p:nvSpPr>
          <p:spPr>
            <a:xfrm>
              <a:off x="355921" y="1859544"/>
              <a:ext cx="3005844" cy="1477328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/>
                <a:t>S4C – Welsh TV</a:t>
              </a:r>
            </a:p>
            <a:p>
              <a:pPr algn="ctr"/>
              <a:endParaRPr lang="en-GB" b="1"/>
            </a:p>
            <a:p>
              <a:pPr algn="ctr"/>
              <a:endParaRPr lang="en-GB" b="1"/>
            </a:p>
            <a:p>
              <a:pPr algn="ctr"/>
              <a:endParaRPr lang="en-GB" b="1"/>
            </a:p>
            <a:p>
              <a:pPr algn="ctr"/>
              <a:r>
                <a:rPr lang="en-GB">
                  <a:hlinkClick r:id="rId11"/>
                </a:rPr>
                <a:t>www.s4c.cymru</a:t>
              </a:r>
              <a:endParaRPr lang="en-GB"/>
            </a:p>
          </p:txBody>
        </p:sp>
        <p:pic>
          <p:nvPicPr>
            <p:cNvPr id="1036" name="Picture 12" descr="Image result for s4c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39089" y="2297674"/>
              <a:ext cx="839507" cy="7086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425518" y="2212549"/>
              <a:ext cx="638175" cy="266700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504640" y="2499642"/>
              <a:ext cx="628650" cy="266700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379213" y="2765185"/>
              <a:ext cx="962025" cy="285750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>
            <a:xfrm>
              <a:off x="2278596" y="2700250"/>
              <a:ext cx="1028700" cy="257175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>
              <a:off x="2388459" y="2361551"/>
              <a:ext cx="808973" cy="291230"/>
            </a:xfrm>
            <a:prstGeom prst="rect">
              <a:avLst/>
            </a:prstGeom>
          </p:spPr>
        </p:pic>
      </p:grpSp>
      <p:grpSp>
        <p:nvGrpSpPr>
          <p:cNvPr id="29" name="Group 28"/>
          <p:cNvGrpSpPr/>
          <p:nvPr/>
        </p:nvGrpSpPr>
        <p:grpSpPr>
          <a:xfrm>
            <a:off x="12340" y="9668"/>
            <a:ext cx="3476625" cy="1477328"/>
            <a:chOff x="5419725" y="2397974"/>
            <a:chExt cx="3476625" cy="1477328"/>
          </a:xfrm>
        </p:grpSpPr>
        <p:sp>
          <p:nvSpPr>
            <p:cNvPr id="22" name="TextBox 21"/>
            <p:cNvSpPr txBox="1"/>
            <p:nvPr/>
          </p:nvSpPr>
          <p:spPr>
            <a:xfrm>
              <a:off x="5419725" y="2397974"/>
              <a:ext cx="3476625" cy="1477328"/>
            </a:xfrm>
            <a:prstGeom prst="rect">
              <a:avLst/>
            </a:prstGeom>
            <a:noFill/>
            <a:ln w="28575">
              <a:solidFill>
                <a:srgbClr val="7030A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endParaRPr lang="en-GB">
                <a:hlinkClick r:id="rId18"/>
              </a:endParaRPr>
            </a:p>
            <a:p>
              <a:endParaRPr lang="en-GB">
                <a:hlinkClick r:id="rId18"/>
              </a:endParaRPr>
            </a:p>
            <a:p>
              <a:endParaRPr lang="en-GB">
                <a:hlinkClick r:id="rId18"/>
              </a:endParaRPr>
            </a:p>
            <a:p>
              <a:endParaRPr lang="en-GB">
                <a:hlinkClick r:id="rId18"/>
              </a:endParaRPr>
            </a:p>
            <a:p>
              <a:pPr algn="ctr"/>
              <a:r>
                <a:rPr lang="en-GB">
                  <a:hlinkClick r:id="rId18"/>
                </a:rPr>
                <a:t>http://cymraeg.gov.wales</a:t>
              </a:r>
              <a:endParaRPr lang="en-GB" sz="1600"/>
            </a:p>
          </p:txBody>
        </p:sp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19"/>
            <a:stretch>
              <a:fillRect/>
            </a:stretch>
          </p:blipFill>
          <p:spPr>
            <a:xfrm>
              <a:off x="5586327" y="2542964"/>
              <a:ext cx="1132542" cy="942975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20"/>
            <a:stretch>
              <a:fillRect/>
            </a:stretch>
          </p:blipFill>
          <p:spPr>
            <a:xfrm>
              <a:off x="7293941" y="2881411"/>
              <a:ext cx="1443038" cy="209550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21"/>
            <a:stretch>
              <a:fillRect/>
            </a:stretch>
          </p:blipFill>
          <p:spPr>
            <a:xfrm>
              <a:off x="6885471" y="3198727"/>
              <a:ext cx="1571625" cy="304800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22"/>
            <a:stretch>
              <a:fillRect/>
            </a:stretch>
          </p:blipFill>
          <p:spPr>
            <a:xfrm>
              <a:off x="6885471" y="2547628"/>
              <a:ext cx="1857375" cy="192746"/>
            </a:xfrm>
            <a:prstGeom prst="rect">
              <a:avLst/>
            </a:prstGeom>
          </p:spPr>
        </p:pic>
      </p:grpSp>
      <p:grpSp>
        <p:nvGrpSpPr>
          <p:cNvPr id="1027" name="Group 1026"/>
          <p:cNvGrpSpPr/>
          <p:nvPr/>
        </p:nvGrpSpPr>
        <p:grpSpPr>
          <a:xfrm>
            <a:off x="10372" y="5270040"/>
            <a:ext cx="5791201" cy="1571589"/>
            <a:chOff x="3248024" y="2853374"/>
            <a:chExt cx="5791201" cy="1600438"/>
          </a:xfrm>
        </p:grpSpPr>
        <p:sp>
          <p:nvSpPr>
            <p:cNvPr id="30" name="TextBox 29"/>
            <p:cNvSpPr txBox="1"/>
            <p:nvPr/>
          </p:nvSpPr>
          <p:spPr>
            <a:xfrm>
              <a:off x="3248024" y="2853374"/>
              <a:ext cx="5791201" cy="1600438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r"/>
              <a:endParaRPr lang="en-GB" sz="800">
                <a:hlinkClick r:id="rId23"/>
              </a:endParaRPr>
            </a:p>
            <a:p>
              <a:pPr algn="r"/>
              <a:r>
                <a:rPr lang="en-GB">
                  <a:hlinkClick r:id="rId23"/>
                </a:rPr>
                <a:t>www.bbc.co.uk/wales/learning/learnwelsh</a:t>
              </a:r>
              <a:endParaRPr lang="en-GB"/>
            </a:p>
            <a:p>
              <a:pPr algn="r"/>
              <a:endParaRPr lang="en-GB"/>
            </a:p>
            <a:p>
              <a:pPr algn="r"/>
              <a:endParaRPr lang="en-GB"/>
            </a:p>
            <a:p>
              <a:pPr algn="r"/>
              <a:endParaRPr lang="en-GB"/>
            </a:p>
            <a:p>
              <a:pPr algn="r"/>
              <a:endParaRPr lang="en-GB"/>
            </a:p>
          </p:txBody>
        </p:sp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24"/>
            <a:stretch>
              <a:fillRect/>
            </a:stretch>
          </p:blipFill>
          <p:spPr>
            <a:xfrm>
              <a:off x="3407445" y="2949634"/>
              <a:ext cx="1274469" cy="476437"/>
            </a:xfrm>
            <a:prstGeom prst="rect">
              <a:avLst/>
            </a:prstGeom>
          </p:spPr>
        </p:pic>
        <p:pic>
          <p:nvPicPr>
            <p:cNvPr id="1024" name="Picture 1023"/>
            <p:cNvPicPr>
              <a:picLocks noChangeAspect="1"/>
            </p:cNvPicPr>
            <p:nvPr/>
          </p:nvPicPr>
          <p:blipFill>
            <a:blip r:embed="rId25"/>
            <a:stretch>
              <a:fillRect/>
            </a:stretch>
          </p:blipFill>
          <p:spPr>
            <a:xfrm>
              <a:off x="3378872" y="3482079"/>
              <a:ext cx="2695575" cy="742950"/>
            </a:xfrm>
            <a:prstGeom prst="rect">
              <a:avLst/>
            </a:prstGeom>
          </p:spPr>
        </p:pic>
        <p:pic>
          <p:nvPicPr>
            <p:cNvPr id="1025" name="Picture 1024"/>
            <p:cNvPicPr>
              <a:picLocks noChangeAspect="1"/>
            </p:cNvPicPr>
            <p:nvPr/>
          </p:nvPicPr>
          <p:blipFill>
            <a:blip r:embed="rId26"/>
            <a:stretch>
              <a:fillRect/>
            </a:stretch>
          </p:blipFill>
          <p:spPr>
            <a:xfrm>
              <a:off x="6205295" y="3450575"/>
              <a:ext cx="2695575" cy="762000"/>
            </a:xfrm>
            <a:prstGeom prst="rect">
              <a:avLst/>
            </a:prstGeom>
          </p:spPr>
        </p:pic>
      </p:grpSp>
      <p:sp>
        <p:nvSpPr>
          <p:cNvPr id="1031" name="TextBox 1030"/>
          <p:cNvSpPr txBox="1"/>
          <p:nvPr/>
        </p:nvSpPr>
        <p:spPr>
          <a:xfrm>
            <a:off x="6000811" y="5148858"/>
            <a:ext cx="3886139" cy="1692771"/>
          </a:xfrm>
          <a:prstGeom prst="rect">
            <a:avLst/>
          </a:prstGeom>
          <a:noFill/>
          <a:ln w="28575">
            <a:solidFill>
              <a:srgbClr val="00FFFF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GB">
                <a:hlinkClick r:id="rId27"/>
              </a:rPr>
              <a:t>www.canolfanpeniarth.org</a:t>
            </a:r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/>
              <a:t>web and interactive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/>
              <a:t>Clock Game</a:t>
            </a:r>
            <a:endParaRPr lang="en-GB"/>
          </a:p>
        </p:txBody>
      </p:sp>
      <p:pic>
        <p:nvPicPr>
          <p:cNvPr id="1029" name="Picture 1028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6091288" y="5279565"/>
            <a:ext cx="1209675" cy="714375"/>
          </a:xfrm>
          <a:prstGeom prst="rect">
            <a:avLst/>
          </a:prstGeom>
        </p:spPr>
      </p:pic>
      <p:pic>
        <p:nvPicPr>
          <p:cNvPr id="1033" name="Picture 1032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8369310" y="5575307"/>
            <a:ext cx="1106175" cy="1131430"/>
          </a:xfrm>
          <a:prstGeom prst="rect">
            <a:avLst/>
          </a:prstGeom>
        </p:spPr>
      </p:pic>
      <p:grpSp>
        <p:nvGrpSpPr>
          <p:cNvPr id="1037" name="Group 1036"/>
          <p:cNvGrpSpPr/>
          <p:nvPr/>
        </p:nvGrpSpPr>
        <p:grpSpPr>
          <a:xfrm>
            <a:off x="18366" y="2882610"/>
            <a:ext cx="3107268" cy="2308324"/>
            <a:chOff x="3201173" y="2524932"/>
            <a:chExt cx="3107268" cy="2308324"/>
          </a:xfrm>
        </p:grpSpPr>
        <p:sp>
          <p:nvSpPr>
            <p:cNvPr id="1034" name="TextBox 1033"/>
            <p:cNvSpPr txBox="1"/>
            <p:nvPr/>
          </p:nvSpPr>
          <p:spPr>
            <a:xfrm>
              <a:off x="3201173" y="2524932"/>
              <a:ext cx="3107268" cy="2308324"/>
            </a:xfrm>
            <a:prstGeom prst="rect">
              <a:avLst/>
            </a:prstGeom>
            <a:noFill/>
            <a:ln w="28575">
              <a:solidFill>
                <a:srgbClr val="92D05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>
                  <a:hlinkClick r:id="rId30"/>
                </a:rPr>
                <a:t>www.learnwelsh.net</a:t>
              </a:r>
              <a:endParaRPr lang="en-GB"/>
            </a:p>
            <a:p>
              <a:endParaRPr lang="en-GB"/>
            </a:p>
            <a:p>
              <a:endParaRPr lang="en-GB"/>
            </a:p>
            <a:p>
              <a:endParaRPr lang="en-GB"/>
            </a:p>
            <a:p>
              <a:endParaRPr lang="en-GB"/>
            </a:p>
            <a:p>
              <a:endParaRPr lang="en-GB"/>
            </a:p>
            <a:p>
              <a:endParaRPr lang="en-GB"/>
            </a:p>
            <a:p>
              <a:endParaRPr lang="en-GB"/>
            </a:p>
          </p:txBody>
        </p:sp>
        <p:pic>
          <p:nvPicPr>
            <p:cNvPr id="1035" name="Picture 1034"/>
            <p:cNvPicPr>
              <a:picLocks noChangeAspect="1"/>
            </p:cNvPicPr>
            <p:nvPr/>
          </p:nvPicPr>
          <p:blipFill>
            <a:blip r:embed="rId31"/>
            <a:stretch>
              <a:fillRect/>
            </a:stretch>
          </p:blipFill>
          <p:spPr>
            <a:xfrm>
              <a:off x="3345421" y="2925083"/>
              <a:ext cx="2770798" cy="1796370"/>
            </a:xfrm>
            <a:prstGeom prst="rect">
              <a:avLst/>
            </a:prstGeom>
          </p:spPr>
        </p:pic>
      </p:grpSp>
      <p:grpSp>
        <p:nvGrpSpPr>
          <p:cNvPr id="1041" name="Group 1040"/>
          <p:cNvGrpSpPr/>
          <p:nvPr/>
        </p:nvGrpSpPr>
        <p:grpSpPr>
          <a:xfrm>
            <a:off x="32250" y="1564206"/>
            <a:ext cx="2900820" cy="1200329"/>
            <a:chOff x="-17181" y="1582594"/>
            <a:chExt cx="2900820" cy="1200329"/>
          </a:xfrm>
        </p:grpSpPr>
        <p:sp>
          <p:nvSpPr>
            <p:cNvPr id="1040" name="TextBox 1039"/>
            <p:cNvSpPr txBox="1"/>
            <p:nvPr/>
          </p:nvSpPr>
          <p:spPr>
            <a:xfrm>
              <a:off x="-17181" y="1582594"/>
              <a:ext cx="2900820" cy="1200329"/>
            </a:xfrm>
            <a:prstGeom prst="rect">
              <a:avLst/>
            </a:prstGeom>
            <a:noFill/>
            <a:ln w="28575">
              <a:solidFill>
                <a:srgbClr val="FFFF00"/>
              </a:solidFill>
            </a:ln>
          </p:spPr>
          <p:txBody>
            <a:bodyPr wrap="square" rtlCol="0">
              <a:spAutoFit/>
            </a:bodyPr>
            <a:lstStyle/>
            <a:p>
              <a:endParaRPr lang="en-GB">
                <a:hlinkClick r:id="rId32"/>
              </a:endParaRPr>
            </a:p>
            <a:p>
              <a:endParaRPr lang="en-GB">
                <a:hlinkClick r:id="rId32"/>
              </a:endParaRPr>
            </a:p>
            <a:p>
              <a:endParaRPr lang="en-GB">
                <a:hlinkClick r:id="rId32"/>
              </a:endParaRPr>
            </a:p>
            <a:p>
              <a:pPr algn="ctr"/>
              <a:r>
                <a:rPr lang="en-GB">
                  <a:hlinkClick r:id="rId32"/>
                </a:rPr>
                <a:t>www.geiriaduracademi.org</a:t>
              </a:r>
              <a:endParaRPr lang="en-GB"/>
            </a:p>
          </p:txBody>
        </p:sp>
        <p:pic>
          <p:nvPicPr>
            <p:cNvPr id="1039" name="Picture 1038"/>
            <p:cNvPicPr>
              <a:picLocks noChangeAspect="1"/>
            </p:cNvPicPr>
            <p:nvPr/>
          </p:nvPicPr>
          <p:blipFill>
            <a:blip r:embed="rId33"/>
            <a:stretch>
              <a:fillRect/>
            </a:stretch>
          </p:blipFill>
          <p:spPr>
            <a:xfrm>
              <a:off x="-17181" y="1594540"/>
              <a:ext cx="2900820" cy="780459"/>
            </a:xfrm>
            <a:prstGeom prst="rect">
              <a:avLst/>
            </a:prstGeom>
          </p:spPr>
        </p:pic>
      </p:grpSp>
      <p:grpSp>
        <p:nvGrpSpPr>
          <p:cNvPr id="1044" name="Group 1043"/>
          <p:cNvGrpSpPr/>
          <p:nvPr/>
        </p:nvGrpSpPr>
        <p:grpSpPr>
          <a:xfrm>
            <a:off x="3807549" y="9525"/>
            <a:ext cx="2782205" cy="923330"/>
            <a:chOff x="3759732" y="908331"/>
            <a:chExt cx="2916949" cy="923330"/>
          </a:xfrm>
        </p:grpSpPr>
        <p:sp>
          <p:nvSpPr>
            <p:cNvPr id="1043" name="TextBox 1042"/>
            <p:cNvSpPr txBox="1"/>
            <p:nvPr/>
          </p:nvSpPr>
          <p:spPr>
            <a:xfrm>
              <a:off x="3759732" y="908331"/>
              <a:ext cx="2916949" cy="923330"/>
            </a:xfrm>
            <a:prstGeom prst="rect">
              <a:avLst/>
            </a:prstGeom>
            <a:noFill/>
            <a:ln w="28575">
              <a:solidFill>
                <a:srgbClr val="FF66CC"/>
              </a:solidFill>
            </a:ln>
          </p:spPr>
          <p:txBody>
            <a:bodyPr wrap="square" rtlCol="0">
              <a:spAutoFit/>
            </a:bodyPr>
            <a:lstStyle/>
            <a:p>
              <a:endParaRPr lang="en-GB"/>
            </a:p>
            <a:p>
              <a:endParaRPr lang="en-GB"/>
            </a:p>
            <a:p>
              <a:pPr algn="ctr"/>
              <a:r>
                <a:rPr lang="en-GB">
                  <a:hlinkClick r:id="rId34"/>
                </a:rPr>
                <a:t>www.geiriadur.bangor.ac.uk</a:t>
              </a:r>
              <a:r>
                <a:rPr lang="en-GB"/>
                <a:t> </a:t>
              </a:r>
            </a:p>
          </p:txBody>
        </p:sp>
        <p:pic>
          <p:nvPicPr>
            <p:cNvPr id="1042" name="Picture 1041"/>
            <p:cNvPicPr>
              <a:picLocks noChangeAspect="1"/>
            </p:cNvPicPr>
            <p:nvPr/>
          </p:nvPicPr>
          <p:blipFill>
            <a:blip r:embed="rId35"/>
            <a:stretch>
              <a:fillRect/>
            </a:stretch>
          </p:blipFill>
          <p:spPr>
            <a:xfrm>
              <a:off x="3866350" y="1015088"/>
              <a:ext cx="2729627" cy="407355"/>
            </a:xfrm>
            <a:prstGeom prst="rect">
              <a:avLst/>
            </a:prstGeom>
          </p:spPr>
        </p:pic>
      </p:grpSp>
      <p:grpSp>
        <p:nvGrpSpPr>
          <p:cNvPr id="7" name="Group 6"/>
          <p:cNvGrpSpPr/>
          <p:nvPr/>
        </p:nvGrpSpPr>
        <p:grpSpPr>
          <a:xfrm>
            <a:off x="5894983" y="3562505"/>
            <a:ext cx="3991967" cy="1477328"/>
            <a:chOff x="0" y="2302"/>
            <a:chExt cx="4011017" cy="1477328"/>
          </a:xfrm>
        </p:grpSpPr>
        <p:sp>
          <p:nvSpPr>
            <p:cNvPr id="5" name="TextBox 4"/>
            <p:cNvSpPr txBox="1"/>
            <p:nvPr/>
          </p:nvSpPr>
          <p:spPr>
            <a:xfrm>
              <a:off x="0" y="2302"/>
              <a:ext cx="4011017" cy="1477328"/>
            </a:xfrm>
            <a:prstGeom prst="rect">
              <a:avLst/>
            </a:prstGeom>
            <a:noFill/>
            <a:ln w="28575">
              <a:solidFill>
                <a:srgbClr val="CC99FF"/>
              </a:solidFill>
            </a:ln>
          </p:spPr>
          <p:txBody>
            <a:bodyPr wrap="square" rtlCol="0">
              <a:spAutoFit/>
            </a:bodyPr>
            <a:lstStyle/>
            <a:p>
              <a:pPr algn="r"/>
              <a:r>
                <a:rPr lang="en-GB" b="1"/>
                <a:t>Listen to stories and rhymes</a:t>
              </a:r>
            </a:p>
            <a:p>
              <a:pPr algn="r"/>
              <a:endParaRPr lang="en-GB"/>
            </a:p>
            <a:p>
              <a:pPr algn="r"/>
              <a:endParaRPr lang="en-GB"/>
            </a:p>
            <a:p>
              <a:pPr algn="r"/>
              <a:r>
                <a:rPr lang="en-GB">
                  <a:hlinkClick r:id="rId36"/>
                </a:rPr>
                <a:t>www.poridrwystori.org.uk/audio-stories</a:t>
              </a:r>
              <a:endParaRPr lang="en-GB"/>
            </a:p>
            <a:p>
              <a:pPr algn="r"/>
              <a:r>
                <a:rPr lang="en-GB">
                  <a:hlinkClick r:id="rId37"/>
                </a:rPr>
                <a:t>www.poridrwystori.org.uk/audio-rhymes</a:t>
              </a:r>
              <a:r>
                <a:rPr lang="en-GB"/>
                <a:t> </a:t>
              </a:r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8"/>
            <a:stretch>
              <a:fillRect/>
            </a:stretch>
          </p:blipFill>
          <p:spPr>
            <a:xfrm>
              <a:off x="99579" y="72963"/>
              <a:ext cx="924585" cy="8173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557284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1027"/>
          <p:cNvSpPr/>
          <p:nvPr/>
        </p:nvSpPr>
        <p:spPr>
          <a:xfrm>
            <a:off x="325586" y="2800952"/>
            <a:ext cx="3729895" cy="130656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4689" y="3016497"/>
            <a:ext cx="2199039" cy="896761"/>
          </a:xfrm>
        </p:spPr>
        <p:txBody>
          <a:bodyPr>
            <a:normAutofit fontScale="90000"/>
          </a:bodyPr>
          <a:lstStyle/>
          <a:p>
            <a:r>
              <a:rPr lang="en-GB" sz="3600" b="1" dirty="0" err="1"/>
              <a:t>Gwefannau</a:t>
            </a:r>
            <a:r>
              <a:rPr lang="en-GB" sz="3600" b="1" dirty="0"/>
              <a:t> - Websites</a:t>
            </a:r>
          </a:p>
        </p:txBody>
      </p:sp>
      <p:pic>
        <p:nvPicPr>
          <p:cNvPr id="1026" name="Picture 2" descr="Related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05" y="2888502"/>
            <a:ext cx="1047510" cy="1047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1" name="Group 20"/>
          <p:cNvGrpSpPr/>
          <p:nvPr/>
        </p:nvGrpSpPr>
        <p:grpSpPr>
          <a:xfrm>
            <a:off x="4359565" y="171402"/>
            <a:ext cx="5353651" cy="3293209"/>
            <a:chOff x="4533299" y="9525"/>
            <a:chExt cx="5353651" cy="3293209"/>
          </a:xfrm>
        </p:grpSpPr>
        <p:sp>
          <p:nvSpPr>
            <p:cNvPr id="12" name="TextBox 11"/>
            <p:cNvSpPr txBox="1"/>
            <p:nvPr/>
          </p:nvSpPr>
          <p:spPr>
            <a:xfrm>
              <a:off x="4533299" y="9525"/>
              <a:ext cx="5353651" cy="3293209"/>
            </a:xfrm>
            <a:prstGeom prst="rect">
              <a:avLst/>
            </a:prstGeom>
            <a:noFill/>
            <a:ln w="28575">
              <a:solidFill>
                <a:srgbClr val="FFC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b="1" dirty="0"/>
                <a:t>     </a:t>
              </a:r>
              <a:r>
                <a:rPr lang="en-GB" sz="4000" b="1" dirty="0" err="1"/>
                <a:t>Cyw</a:t>
              </a:r>
              <a:r>
                <a:rPr lang="en-GB" b="1" dirty="0"/>
                <a:t>  </a:t>
              </a:r>
            </a:p>
            <a:p>
              <a:pPr algn="ctr"/>
              <a:r>
                <a:rPr lang="en-GB" b="1" dirty="0"/>
                <a:t>         watch children’s TV</a:t>
              </a:r>
            </a:p>
            <a:p>
              <a:endParaRPr lang="en-GB" b="1" dirty="0"/>
            </a:p>
            <a:p>
              <a:pPr indent="1771650"/>
              <a:r>
                <a:rPr lang="en-GB" sz="2400" dirty="0">
                  <a:hlinkClick r:id="rId3"/>
                </a:rPr>
                <a:t>www.s4c.cymru/ciwtiwb</a:t>
              </a:r>
              <a:endParaRPr lang="en-GB" dirty="0"/>
            </a:p>
            <a:p>
              <a:pPr algn="r"/>
              <a:endParaRPr lang="en-GB" dirty="0"/>
            </a:p>
            <a:p>
              <a:pPr algn="r"/>
              <a:endParaRPr lang="en-GB" dirty="0"/>
            </a:p>
            <a:p>
              <a:pPr algn="r"/>
              <a:endParaRPr lang="en-GB" dirty="0"/>
            </a:p>
            <a:p>
              <a:pPr algn="r"/>
              <a:endParaRPr lang="en-GB" dirty="0"/>
            </a:p>
            <a:p>
              <a:pPr algn="r"/>
              <a:endParaRPr lang="en-GB" dirty="0"/>
            </a:p>
            <a:p>
              <a:pPr algn="r"/>
              <a:endParaRPr lang="en-GB" dirty="0"/>
            </a:p>
          </p:txBody>
        </p:sp>
        <p:pic>
          <p:nvPicPr>
            <p:cNvPr id="1038" name="Picture 14" descr="Image result for s4c cyw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402" r="49867"/>
            <a:stretch/>
          </p:blipFill>
          <p:spPr bwMode="auto">
            <a:xfrm>
              <a:off x="4692054" y="154658"/>
              <a:ext cx="1370113" cy="15838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692054" y="1828873"/>
              <a:ext cx="1587469" cy="1239024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229717" y="1819564"/>
              <a:ext cx="1557259" cy="1230877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511638" y="1834536"/>
              <a:ext cx="1485558" cy="1215906"/>
            </a:xfrm>
            <a:prstGeom prst="rect">
              <a:avLst/>
            </a:prstGeom>
          </p:spPr>
        </p:pic>
      </p:grpSp>
      <p:grpSp>
        <p:nvGrpSpPr>
          <p:cNvPr id="24" name="Group 23"/>
          <p:cNvGrpSpPr/>
          <p:nvPr/>
        </p:nvGrpSpPr>
        <p:grpSpPr>
          <a:xfrm>
            <a:off x="204693" y="205454"/>
            <a:ext cx="3922351" cy="2492990"/>
            <a:chOff x="12340" y="9667"/>
            <a:chExt cx="3922351" cy="2492990"/>
          </a:xfrm>
        </p:grpSpPr>
        <p:sp>
          <p:nvSpPr>
            <p:cNvPr id="22" name="TextBox 21"/>
            <p:cNvSpPr txBox="1"/>
            <p:nvPr/>
          </p:nvSpPr>
          <p:spPr>
            <a:xfrm>
              <a:off x="12340" y="9667"/>
              <a:ext cx="3922351" cy="2492990"/>
            </a:xfrm>
            <a:prstGeom prst="rect">
              <a:avLst/>
            </a:prstGeom>
            <a:noFill/>
            <a:ln w="28575">
              <a:solidFill>
                <a:srgbClr val="7030A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endParaRPr lang="en-GB" dirty="0"/>
            </a:p>
            <a:p>
              <a:endParaRPr lang="en-GB" dirty="0"/>
            </a:p>
            <a:p>
              <a:pPr algn="r"/>
              <a:r>
                <a:rPr lang="en-GB" dirty="0">
                  <a:hlinkClick r:id="rId8"/>
                </a:rPr>
                <a:t>http://cymraeg.gov.wales</a:t>
              </a:r>
              <a:endParaRPr lang="en-GB" dirty="0"/>
            </a:p>
            <a:p>
              <a:pPr algn="ctr"/>
              <a:endParaRPr lang="en-GB" dirty="0"/>
            </a:p>
            <a:p>
              <a:pPr algn="ctr"/>
              <a:endParaRPr lang="en-GB" dirty="0"/>
            </a:p>
            <a:p>
              <a:pPr algn="ctr"/>
              <a:endParaRPr lang="en-GB" dirty="0"/>
            </a:p>
            <a:p>
              <a:pPr algn="ctr"/>
              <a:endParaRPr lang="en-GB" sz="1600" dirty="0"/>
            </a:p>
            <a:p>
              <a:pPr algn="ctr"/>
              <a:endParaRPr lang="en-GB" sz="1600" dirty="0"/>
            </a:p>
            <a:p>
              <a:pPr algn="ctr"/>
              <a:endParaRPr lang="en-GB" sz="1600" dirty="0"/>
            </a:p>
          </p:txBody>
        </p:sp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78942" y="154658"/>
              <a:ext cx="1132542" cy="942975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133233" y="1324659"/>
              <a:ext cx="2745259" cy="398651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83901" y="1913368"/>
              <a:ext cx="3779227" cy="392183"/>
            </a:xfrm>
            <a:prstGeom prst="rect">
              <a:avLst/>
            </a:prstGeom>
          </p:spPr>
        </p:pic>
      </p:grpSp>
      <p:grpSp>
        <p:nvGrpSpPr>
          <p:cNvPr id="25" name="Group 24"/>
          <p:cNvGrpSpPr/>
          <p:nvPr/>
        </p:nvGrpSpPr>
        <p:grpSpPr>
          <a:xfrm>
            <a:off x="178380" y="4231311"/>
            <a:ext cx="4735628" cy="2462213"/>
            <a:chOff x="1" y="4426565"/>
            <a:chExt cx="4735628" cy="2462213"/>
          </a:xfrm>
        </p:grpSpPr>
        <p:sp>
          <p:nvSpPr>
            <p:cNvPr id="30" name="TextBox 29"/>
            <p:cNvSpPr txBox="1"/>
            <p:nvPr/>
          </p:nvSpPr>
          <p:spPr>
            <a:xfrm>
              <a:off x="1" y="4426565"/>
              <a:ext cx="4735628" cy="2462213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r"/>
              <a:endParaRPr lang="en-GB" sz="800" dirty="0">
                <a:hlinkClick r:id="rId12"/>
              </a:endParaRPr>
            </a:p>
            <a:p>
              <a:pPr algn="r"/>
              <a:endParaRPr lang="en-GB" dirty="0">
                <a:hlinkClick r:id="rId12"/>
              </a:endParaRPr>
            </a:p>
            <a:p>
              <a:pPr algn="r"/>
              <a:endParaRPr lang="en-GB" dirty="0">
                <a:hlinkClick r:id="rId12"/>
              </a:endParaRPr>
            </a:p>
            <a:p>
              <a:pPr algn="ctr"/>
              <a:r>
                <a:rPr lang="en-GB" sz="2000" dirty="0">
                  <a:hlinkClick r:id="rId12"/>
                </a:rPr>
                <a:t>www.bbc.co.uk/wales/learning/learnwelsh</a:t>
              </a:r>
              <a:endParaRPr lang="en-GB" sz="2000" dirty="0"/>
            </a:p>
            <a:p>
              <a:pPr algn="ctr"/>
              <a:endParaRPr lang="en-GB" dirty="0"/>
            </a:p>
            <a:p>
              <a:pPr algn="r"/>
              <a:endParaRPr lang="en-GB" dirty="0"/>
            </a:p>
            <a:p>
              <a:pPr algn="r"/>
              <a:endParaRPr lang="en-GB" dirty="0"/>
            </a:p>
            <a:p>
              <a:pPr algn="r"/>
              <a:endParaRPr lang="en-GB" dirty="0"/>
            </a:p>
            <a:p>
              <a:pPr algn="r"/>
              <a:endParaRPr lang="en-GB" dirty="0"/>
            </a:p>
          </p:txBody>
        </p:sp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1542548" y="4628534"/>
              <a:ext cx="1274469" cy="467849"/>
            </a:xfrm>
            <a:prstGeom prst="rect">
              <a:avLst/>
            </a:prstGeom>
          </p:spPr>
        </p:pic>
        <p:pic>
          <p:nvPicPr>
            <p:cNvPr id="1024" name="Picture 1023"/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133233" y="5636071"/>
              <a:ext cx="4108986" cy="1112098"/>
            </a:xfrm>
            <a:prstGeom prst="rect">
              <a:avLst/>
            </a:prstGeom>
          </p:spPr>
        </p:pic>
      </p:grpSp>
      <p:grpSp>
        <p:nvGrpSpPr>
          <p:cNvPr id="7" name="Group 6"/>
          <p:cNvGrpSpPr/>
          <p:nvPr/>
        </p:nvGrpSpPr>
        <p:grpSpPr>
          <a:xfrm>
            <a:off x="5094707" y="4010885"/>
            <a:ext cx="4618509" cy="2339102"/>
            <a:chOff x="0" y="2302"/>
            <a:chExt cx="4011017" cy="1710393"/>
          </a:xfrm>
        </p:grpSpPr>
        <p:sp>
          <p:nvSpPr>
            <p:cNvPr id="5" name="TextBox 4"/>
            <p:cNvSpPr txBox="1"/>
            <p:nvPr/>
          </p:nvSpPr>
          <p:spPr>
            <a:xfrm>
              <a:off x="0" y="2302"/>
              <a:ext cx="4011017" cy="1710393"/>
            </a:xfrm>
            <a:prstGeom prst="rect">
              <a:avLst/>
            </a:prstGeom>
            <a:noFill/>
            <a:ln w="28575">
              <a:solidFill>
                <a:srgbClr val="CC99FF"/>
              </a:solidFill>
            </a:ln>
          </p:spPr>
          <p:txBody>
            <a:bodyPr wrap="square" rtlCol="0">
              <a:spAutoFit/>
            </a:bodyPr>
            <a:lstStyle/>
            <a:p>
              <a:pPr algn="r"/>
              <a:r>
                <a:rPr lang="en-GB" sz="2400" b="1" dirty="0"/>
                <a:t>Listen to stories </a:t>
              </a:r>
            </a:p>
            <a:p>
              <a:pPr algn="r"/>
              <a:r>
                <a:rPr lang="en-GB" sz="2400" b="1" dirty="0"/>
                <a:t>and rhymes</a:t>
              </a:r>
            </a:p>
            <a:p>
              <a:pPr algn="r"/>
              <a:endParaRPr lang="en-GB" dirty="0"/>
            </a:p>
            <a:p>
              <a:pPr algn="r"/>
              <a:endParaRPr lang="en-GB" sz="2000" dirty="0">
                <a:hlinkClick r:id="rId15"/>
              </a:endParaRPr>
            </a:p>
            <a:p>
              <a:pPr algn="r"/>
              <a:r>
                <a:rPr lang="en-GB" sz="2000" dirty="0">
                  <a:hlinkClick r:id="rId15"/>
                </a:rPr>
                <a:t>www.poridrwystori.org.uk/audio-stories</a:t>
              </a:r>
              <a:endParaRPr lang="en-GB" sz="2000" dirty="0"/>
            </a:p>
            <a:p>
              <a:pPr algn="r"/>
              <a:r>
                <a:rPr lang="en-GB" sz="2000" dirty="0">
                  <a:hlinkClick r:id="rId16"/>
                </a:rPr>
                <a:t>www.poridrwystori.org.uk/audio-rhymes</a:t>
              </a:r>
              <a:endParaRPr lang="en-GB" sz="2000" dirty="0"/>
            </a:p>
            <a:p>
              <a:pPr algn="r"/>
              <a:r>
                <a:rPr lang="en-GB" sz="2000" dirty="0"/>
                <a:t> </a:t>
              </a:r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>
              <a:off x="99579" y="72963"/>
              <a:ext cx="924585" cy="8173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810623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Rectangle 50"/>
          <p:cNvSpPr/>
          <p:nvPr/>
        </p:nvSpPr>
        <p:spPr>
          <a:xfrm>
            <a:off x="246712" y="2016111"/>
            <a:ext cx="3729895" cy="117695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/>
          <p:cNvGrpSpPr/>
          <p:nvPr/>
        </p:nvGrpSpPr>
        <p:grpSpPr>
          <a:xfrm>
            <a:off x="10633" y="3355037"/>
            <a:ext cx="3823707" cy="1600438"/>
            <a:chOff x="10633" y="3355037"/>
            <a:chExt cx="3823707" cy="1600438"/>
          </a:xfrm>
        </p:grpSpPr>
        <p:sp>
          <p:nvSpPr>
            <p:cNvPr id="4" name="TextBox 3"/>
            <p:cNvSpPr txBox="1"/>
            <p:nvPr/>
          </p:nvSpPr>
          <p:spPr>
            <a:xfrm>
              <a:off x="10633" y="3355037"/>
              <a:ext cx="3823707" cy="1600438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err="1"/>
                <a:t>Urdd</a:t>
              </a:r>
              <a:r>
                <a:rPr lang="en-GB" sz="2400" b="1" dirty="0"/>
                <a:t> </a:t>
              </a:r>
              <a:r>
                <a:rPr lang="en-GB" sz="2400" b="1" dirty="0" err="1"/>
                <a:t>Gobaith</a:t>
              </a:r>
              <a:r>
                <a:rPr lang="en-GB" sz="2400" b="1" dirty="0"/>
                <a:t> </a:t>
              </a:r>
              <a:r>
                <a:rPr lang="en-GB" sz="2400" b="1" dirty="0" err="1"/>
                <a:t>Cymru</a:t>
              </a:r>
              <a:endParaRPr lang="en-GB" sz="2400" b="1" dirty="0"/>
            </a:p>
            <a:p>
              <a:endParaRPr lang="en-GB" dirty="0"/>
            </a:p>
            <a:p>
              <a:endParaRPr lang="en-GB" dirty="0"/>
            </a:p>
            <a:p>
              <a:endParaRPr lang="en-GB" dirty="0"/>
            </a:p>
            <a:p>
              <a:pPr algn="ctr"/>
              <a:r>
                <a:rPr lang="en-GB" sz="2000" dirty="0">
                  <a:hlinkClick r:id="rId2"/>
                </a:rPr>
                <a:t>www.urdd.cymru</a:t>
              </a:r>
              <a:endParaRPr lang="en-GB" sz="2000" dirty="0"/>
            </a:p>
          </p:txBody>
        </p:sp>
        <p:pic>
          <p:nvPicPr>
            <p:cNvPr id="1030" name="Picture 6" descr="Image result for mr urdd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5797" y="3738587"/>
              <a:ext cx="732198" cy="8603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2" name="Picture 8" descr="Image result for gwersyll llangranno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72278" y="3799879"/>
              <a:ext cx="860333" cy="8603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78086" y="2155732"/>
            <a:ext cx="2199039" cy="896761"/>
          </a:xfrm>
        </p:spPr>
        <p:txBody>
          <a:bodyPr>
            <a:normAutofit fontScale="90000"/>
          </a:bodyPr>
          <a:lstStyle/>
          <a:p>
            <a:r>
              <a:rPr lang="en-GB" sz="3600" b="1"/>
              <a:t>Gwefannau</a:t>
            </a:r>
            <a:r>
              <a:rPr lang="en-GB" sz="3600" b="1" dirty="0"/>
              <a:t> - Websites</a:t>
            </a:r>
          </a:p>
        </p:txBody>
      </p:sp>
      <p:pic>
        <p:nvPicPr>
          <p:cNvPr id="1026" name="Picture 2" descr="Related imag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905" y="2100154"/>
            <a:ext cx="989181" cy="989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0" y="5221178"/>
            <a:ext cx="3896772" cy="1661993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dirty="0"/>
          </a:p>
          <a:p>
            <a:pPr algn="r"/>
            <a:r>
              <a:rPr lang="en-GB" dirty="0">
                <a:hlinkClick r:id="rId6"/>
              </a:rPr>
              <a:t>http://cymraeg.gov.wales</a:t>
            </a:r>
            <a:endParaRPr lang="en-GB" dirty="0"/>
          </a:p>
          <a:p>
            <a:pPr algn="r"/>
            <a:endParaRPr lang="en-GB" dirty="0"/>
          </a:p>
          <a:p>
            <a:pPr algn="ctr"/>
            <a:endParaRPr lang="en-GB" sz="1600" dirty="0"/>
          </a:p>
          <a:p>
            <a:pPr algn="ctr"/>
            <a:endParaRPr lang="en-GB" sz="1600" dirty="0"/>
          </a:p>
          <a:p>
            <a:pPr algn="ctr"/>
            <a:endParaRPr lang="en-GB" sz="1600" dirty="0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5805" y="5362771"/>
            <a:ext cx="1132542" cy="94297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81537" y="5873012"/>
            <a:ext cx="2521380" cy="48899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6712" y="6426264"/>
            <a:ext cx="3089965" cy="320656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4095749" y="4049323"/>
            <a:ext cx="5791201" cy="280076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r"/>
            <a:endParaRPr lang="en-GB" sz="800" dirty="0">
              <a:hlinkClick r:id="rId10"/>
            </a:endParaRPr>
          </a:p>
          <a:p>
            <a:pPr algn="ctr"/>
            <a:r>
              <a:rPr lang="en-GB" sz="2400" dirty="0">
                <a:hlinkClick r:id="rId10"/>
              </a:rPr>
              <a:t>www.bbc.co.uk/wales/learning/learnwelsh</a:t>
            </a:r>
            <a:endParaRPr lang="en-GB" sz="2400" dirty="0"/>
          </a:p>
          <a:p>
            <a:pPr algn="r"/>
            <a:endParaRPr lang="en-GB" sz="2400" dirty="0"/>
          </a:p>
          <a:p>
            <a:pPr algn="r"/>
            <a:endParaRPr lang="en-GB" sz="2400" dirty="0"/>
          </a:p>
          <a:p>
            <a:pPr algn="r"/>
            <a:endParaRPr lang="en-GB" sz="2400" dirty="0"/>
          </a:p>
          <a:p>
            <a:pPr algn="r"/>
            <a:endParaRPr lang="en-GB" dirty="0"/>
          </a:p>
          <a:p>
            <a:pPr algn="r"/>
            <a:endParaRPr lang="en-GB" dirty="0"/>
          </a:p>
          <a:p>
            <a:pPr algn="r"/>
            <a:endParaRPr lang="en-GB" dirty="0"/>
          </a:p>
          <a:p>
            <a:pPr algn="r"/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354114" y="4742187"/>
            <a:ext cx="1274469" cy="467849"/>
          </a:xfrm>
          <a:prstGeom prst="rect">
            <a:avLst/>
          </a:prstGeom>
        </p:spPr>
      </p:pic>
      <p:pic>
        <p:nvPicPr>
          <p:cNvPr id="1025" name="Picture 102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849605" y="5407097"/>
            <a:ext cx="4467654" cy="1240175"/>
          </a:xfrm>
          <a:prstGeom prst="rect">
            <a:avLst/>
          </a:prstGeom>
        </p:spPr>
      </p:pic>
      <p:sp>
        <p:nvSpPr>
          <p:cNvPr id="1031" name="TextBox 1030"/>
          <p:cNvSpPr txBox="1"/>
          <p:nvPr/>
        </p:nvSpPr>
        <p:spPr>
          <a:xfrm>
            <a:off x="10633" y="-13046"/>
            <a:ext cx="4827126" cy="1938992"/>
          </a:xfrm>
          <a:prstGeom prst="rect">
            <a:avLst/>
          </a:prstGeom>
          <a:noFill/>
          <a:ln w="28575">
            <a:solidFill>
              <a:srgbClr val="00FFFF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GB" sz="2400" dirty="0">
                <a:hlinkClick r:id="rId13"/>
              </a:rPr>
              <a:t>www.canolfanpeniarth.org</a:t>
            </a:r>
            <a:endParaRPr lang="en-GB" sz="2400" dirty="0"/>
          </a:p>
          <a:p>
            <a:endParaRPr lang="en-GB" dirty="0"/>
          </a:p>
          <a:p>
            <a:endParaRPr lang="en-GB" dirty="0"/>
          </a:p>
          <a:p>
            <a:r>
              <a:rPr lang="en-GB" sz="2000" dirty="0"/>
              <a:t>Click on: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000" dirty="0"/>
              <a:t>web and interactive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000" dirty="0"/>
              <a:t>Clock Game</a:t>
            </a:r>
            <a:endParaRPr lang="en-GB" sz="2400" dirty="0"/>
          </a:p>
        </p:txBody>
      </p:sp>
      <p:pic>
        <p:nvPicPr>
          <p:cNvPr id="1029" name="Picture 1028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1110" y="117661"/>
            <a:ext cx="1209675" cy="714375"/>
          </a:xfrm>
          <a:prstGeom prst="rect">
            <a:avLst/>
          </a:prstGeom>
        </p:spPr>
      </p:pic>
      <p:pic>
        <p:nvPicPr>
          <p:cNvPr id="1033" name="Picture 103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051544" y="534170"/>
            <a:ext cx="1509392" cy="1358655"/>
          </a:xfrm>
          <a:prstGeom prst="rect">
            <a:avLst/>
          </a:prstGeom>
        </p:spPr>
      </p:pic>
      <p:sp>
        <p:nvSpPr>
          <p:cNvPr id="1034" name="TextBox 1033"/>
          <p:cNvSpPr txBox="1"/>
          <p:nvPr/>
        </p:nvSpPr>
        <p:spPr>
          <a:xfrm>
            <a:off x="5082139" y="-1"/>
            <a:ext cx="4804811" cy="3785652"/>
          </a:xfrm>
          <a:prstGeom prst="rect">
            <a:avLst/>
          </a:prstGeom>
          <a:noFill/>
          <a:ln w="28575"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hlinkClick r:id="rId16"/>
              </a:rPr>
              <a:t>www.learnwelsh.net</a:t>
            </a:r>
            <a:endParaRPr lang="en-GB" sz="2400" dirty="0"/>
          </a:p>
          <a:p>
            <a:pPr algn="ctr"/>
            <a:endParaRPr lang="en-GB" sz="2400" dirty="0"/>
          </a:p>
          <a:p>
            <a:pPr algn="ctr"/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</p:txBody>
      </p:sp>
      <p:pic>
        <p:nvPicPr>
          <p:cNvPr id="1035" name="Picture 1034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270299" y="651400"/>
            <a:ext cx="4372271" cy="2834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4634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68615" y="3664230"/>
            <a:ext cx="2199039" cy="896761"/>
          </a:xfrm>
        </p:spPr>
        <p:txBody>
          <a:bodyPr>
            <a:normAutofit fontScale="90000"/>
          </a:bodyPr>
          <a:lstStyle/>
          <a:p>
            <a:r>
              <a:rPr lang="en-GB" sz="3600" b="1" dirty="0" err="1"/>
              <a:t>Gwefannau</a:t>
            </a:r>
            <a:r>
              <a:rPr lang="en-GB" sz="3600" b="1" dirty="0"/>
              <a:t> - Websites</a:t>
            </a:r>
          </a:p>
        </p:txBody>
      </p:sp>
      <p:pic>
        <p:nvPicPr>
          <p:cNvPr id="1026" name="Picture 2" descr="Related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4063" y="2109547"/>
            <a:ext cx="1336748" cy="1336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8" name="Group 17"/>
          <p:cNvGrpSpPr/>
          <p:nvPr/>
        </p:nvGrpSpPr>
        <p:grpSpPr>
          <a:xfrm>
            <a:off x="7131757" y="3117216"/>
            <a:ext cx="2504540" cy="1477328"/>
            <a:chOff x="656661" y="1720482"/>
            <a:chExt cx="2504540" cy="1477328"/>
          </a:xfrm>
        </p:grpSpPr>
        <p:sp>
          <p:nvSpPr>
            <p:cNvPr id="4" name="TextBox 3"/>
            <p:cNvSpPr txBox="1"/>
            <p:nvPr/>
          </p:nvSpPr>
          <p:spPr>
            <a:xfrm>
              <a:off x="656661" y="1720482"/>
              <a:ext cx="2504540" cy="1477328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/>
                <a:t>Urdd Gobaith Cymru</a:t>
              </a:r>
            </a:p>
            <a:p>
              <a:endParaRPr lang="en-GB"/>
            </a:p>
            <a:p>
              <a:endParaRPr lang="en-GB"/>
            </a:p>
            <a:p>
              <a:endParaRPr lang="en-GB"/>
            </a:p>
            <a:p>
              <a:pPr algn="ctr"/>
              <a:r>
                <a:rPr lang="en-GB">
                  <a:hlinkClick r:id="rId3"/>
                </a:rPr>
                <a:t>www.urdd.cymru</a:t>
              </a:r>
              <a:endParaRPr lang="en-GB"/>
            </a:p>
          </p:txBody>
        </p:sp>
        <p:pic>
          <p:nvPicPr>
            <p:cNvPr id="1030" name="Picture 6" descr="Image result for mr urdd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6394" y="2028980"/>
              <a:ext cx="732198" cy="8603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2" name="Picture 8" descr="Image result for gwersyll llangranno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1686" y="2064554"/>
              <a:ext cx="860333" cy="8603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9" name="Group 18"/>
          <p:cNvGrpSpPr/>
          <p:nvPr/>
        </p:nvGrpSpPr>
        <p:grpSpPr>
          <a:xfrm>
            <a:off x="6881106" y="0"/>
            <a:ext cx="3005844" cy="1477328"/>
            <a:chOff x="355921" y="1859544"/>
            <a:chExt cx="3005844" cy="1477328"/>
          </a:xfrm>
        </p:grpSpPr>
        <p:sp>
          <p:nvSpPr>
            <p:cNvPr id="9" name="TextBox 8"/>
            <p:cNvSpPr txBox="1"/>
            <p:nvPr/>
          </p:nvSpPr>
          <p:spPr>
            <a:xfrm>
              <a:off x="355921" y="1859544"/>
              <a:ext cx="3005844" cy="1477328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/>
                <a:t>S4C – Welsh TV</a:t>
              </a:r>
            </a:p>
            <a:p>
              <a:pPr algn="ctr"/>
              <a:endParaRPr lang="en-GB" b="1"/>
            </a:p>
            <a:p>
              <a:pPr algn="ctr"/>
              <a:endParaRPr lang="en-GB" b="1"/>
            </a:p>
            <a:p>
              <a:pPr algn="ctr"/>
              <a:endParaRPr lang="en-GB" b="1"/>
            </a:p>
            <a:p>
              <a:pPr algn="ctr"/>
              <a:r>
                <a:rPr lang="en-GB">
                  <a:hlinkClick r:id="rId6"/>
                </a:rPr>
                <a:t>www.s4c.cymru</a:t>
              </a:r>
              <a:endParaRPr lang="en-GB"/>
            </a:p>
          </p:txBody>
        </p:sp>
        <p:pic>
          <p:nvPicPr>
            <p:cNvPr id="1036" name="Picture 12" descr="Image result for s4c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39089" y="2297674"/>
              <a:ext cx="839507" cy="7086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425518" y="2212549"/>
              <a:ext cx="638175" cy="266700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04640" y="2499642"/>
              <a:ext cx="628650" cy="266700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379213" y="2765185"/>
              <a:ext cx="962025" cy="285750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2278596" y="2700250"/>
              <a:ext cx="1028700" cy="257175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2388459" y="2361551"/>
              <a:ext cx="808973" cy="291230"/>
            </a:xfrm>
            <a:prstGeom prst="rect">
              <a:avLst/>
            </a:prstGeom>
          </p:spPr>
        </p:pic>
      </p:grpSp>
      <p:sp>
        <p:nvSpPr>
          <p:cNvPr id="22" name="TextBox 21"/>
          <p:cNvSpPr txBox="1"/>
          <p:nvPr/>
        </p:nvSpPr>
        <p:spPr>
          <a:xfrm>
            <a:off x="12340" y="9668"/>
            <a:ext cx="3476625" cy="1477328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>
              <a:hlinkClick r:id="rId13"/>
            </a:endParaRPr>
          </a:p>
          <a:p>
            <a:endParaRPr lang="en-GB">
              <a:hlinkClick r:id="rId13"/>
            </a:endParaRPr>
          </a:p>
          <a:p>
            <a:endParaRPr lang="en-GB">
              <a:hlinkClick r:id="rId13"/>
            </a:endParaRPr>
          </a:p>
          <a:p>
            <a:endParaRPr lang="en-GB">
              <a:hlinkClick r:id="rId13"/>
            </a:endParaRPr>
          </a:p>
          <a:p>
            <a:pPr algn="ctr"/>
            <a:r>
              <a:rPr lang="en-GB">
                <a:hlinkClick r:id="rId13"/>
              </a:rPr>
              <a:t>http://cymraeg.gov.wales</a:t>
            </a:r>
            <a:endParaRPr lang="en-GB" sz="1600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78942" y="154658"/>
            <a:ext cx="1132542" cy="94297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381081" y="447139"/>
            <a:ext cx="2067481" cy="400966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10372" y="4932814"/>
            <a:ext cx="5791201" cy="190821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r"/>
            <a:endParaRPr lang="en-GB" sz="800" dirty="0">
              <a:hlinkClick r:id="rId16"/>
            </a:endParaRPr>
          </a:p>
          <a:p>
            <a:pPr algn="ctr"/>
            <a:r>
              <a:rPr lang="en-GB" sz="2000" dirty="0">
                <a:hlinkClick r:id="rId16"/>
              </a:rPr>
              <a:t>www.bbc.co.uk/wales/learning/learnwelsh</a:t>
            </a:r>
            <a:endParaRPr lang="en-GB" sz="2000" dirty="0"/>
          </a:p>
          <a:p>
            <a:pPr algn="r"/>
            <a:endParaRPr lang="en-GB" dirty="0"/>
          </a:p>
          <a:p>
            <a:pPr algn="r"/>
            <a:endParaRPr lang="en-GB" dirty="0"/>
          </a:p>
          <a:p>
            <a:pPr algn="r"/>
            <a:endParaRPr lang="en-GB" dirty="0"/>
          </a:p>
          <a:p>
            <a:pPr algn="r"/>
            <a:endParaRPr lang="en-GB" dirty="0"/>
          </a:p>
          <a:p>
            <a:pPr algn="r"/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69793" y="5760015"/>
            <a:ext cx="1274469" cy="467849"/>
          </a:xfrm>
          <a:prstGeom prst="rect">
            <a:avLst/>
          </a:prstGeom>
        </p:spPr>
      </p:pic>
      <p:pic>
        <p:nvPicPr>
          <p:cNvPr id="1025" name="Picture 1024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643500" y="5623672"/>
            <a:ext cx="3833928" cy="1064259"/>
          </a:xfrm>
          <a:prstGeom prst="rect">
            <a:avLst/>
          </a:prstGeom>
        </p:spPr>
      </p:pic>
      <p:sp>
        <p:nvSpPr>
          <p:cNvPr id="1031" name="TextBox 1030"/>
          <p:cNvSpPr txBox="1"/>
          <p:nvPr/>
        </p:nvSpPr>
        <p:spPr>
          <a:xfrm>
            <a:off x="6000811" y="4779741"/>
            <a:ext cx="3886139" cy="2062103"/>
          </a:xfrm>
          <a:prstGeom prst="rect">
            <a:avLst/>
          </a:prstGeom>
          <a:noFill/>
          <a:ln w="28575">
            <a:solidFill>
              <a:srgbClr val="00FFFF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GB" sz="2000" dirty="0">
                <a:hlinkClick r:id="rId19"/>
              </a:rPr>
              <a:t>www.canolfanpeniarth.org</a:t>
            </a:r>
            <a:endParaRPr lang="en-GB" sz="2000" dirty="0"/>
          </a:p>
          <a:p>
            <a:pPr algn="r"/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Click on 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web and interactive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Clock Game</a:t>
            </a:r>
            <a:endParaRPr lang="en-GB" sz="2000" dirty="0"/>
          </a:p>
        </p:txBody>
      </p:sp>
      <p:pic>
        <p:nvPicPr>
          <p:cNvPr id="1029" name="Picture 1028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6060115" y="5198742"/>
            <a:ext cx="1209675" cy="714375"/>
          </a:xfrm>
          <a:prstGeom prst="rect">
            <a:avLst/>
          </a:prstGeom>
        </p:spPr>
      </p:pic>
      <p:pic>
        <p:nvPicPr>
          <p:cNvPr id="1033" name="Picture 1032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8369310" y="5451074"/>
            <a:ext cx="1353307" cy="1255663"/>
          </a:xfrm>
          <a:prstGeom prst="rect">
            <a:avLst/>
          </a:prstGeom>
        </p:spPr>
      </p:pic>
      <p:grpSp>
        <p:nvGrpSpPr>
          <p:cNvPr id="1037" name="Group 1036"/>
          <p:cNvGrpSpPr/>
          <p:nvPr/>
        </p:nvGrpSpPr>
        <p:grpSpPr>
          <a:xfrm>
            <a:off x="7732" y="1653532"/>
            <a:ext cx="4232412" cy="3139321"/>
            <a:chOff x="3201173" y="2524932"/>
            <a:chExt cx="3107268" cy="2076811"/>
          </a:xfrm>
        </p:grpSpPr>
        <p:sp>
          <p:nvSpPr>
            <p:cNvPr id="1034" name="TextBox 1033"/>
            <p:cNvSpPr txBox="1"/>
            <p:nvPr/>
          </p:nvSpPr>
          <p:spPr>
            <a:xfrm>
              <a:off x="3201173" y="2524932"/>
              <a:ext cx="3107268" cy="2076811"/>
            </a:xfrm>
            <a:prstGeom prst="rect">
              <a:avLst/>
            </a:prstGeom>
            <a:noFill/>
            <a:ln w="28575">
              <a:solidFill>
                <a:srgbClr val="92D05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hlinkClick r:id="rId22"/>
                </a:rPr>
                <a:t>www.learnwelsh.net</a:t>
              </a:r>
              <a:endParaRPr lang="en-GB" sz="2400" dirty="0"/>
            </a:p>
            <a:p>
              <a:pPr algn="ctr"/>
              <a:endParaRPr lang="en-GB" sz="2400" dirty="0"/>
            </a:p>
            <a:p>
              <a:pPr algn="ctr"/>
              <a:endParaRPr lang="en-GB" sz="2400" dirty="0"/>
            </a:p>
            <a:p>
              <a:endParaRPr lang="en-GB" dirty="0"/>
            </a:p>
            <a:p>
              <a:endParaRPr lang="en-GB" dirty="0"/>
            </a:p>
            <a:p>
              <a:endParaRPr lang="en-GB" dirty="0"/>
            </a:p>
            <a:p>
              <a:endParaRPr lang="en-GB" dirty="0"/>
            </a:p>
            <a:p>
              <a:endParaRPr lang="en-GB" dirty="0"/>
            </a:p>
            <a:p>
              <a:endParaRPr lang="en-GB" dirty="0"/>
            </a:p>
            <a:p>
              <a:endParaRPr lang="en-GB" dirty="0"/>
            </a:p>
          </p:txBody>
        </p:sp>
        <p:pic>
          <p:nvPicPr>
            <p:cNvPr id="1035" name="Picture 1034"/>
            <p:cNvPicPr>
              <a:picLocks noChangeAspect="1"/>
            </p:cNvPicPr>
            <p:nvPr/>
          </p:nvPicPr>
          <p:blipFill>
            <a:blip r:embed="rId23"/>
            <a:stretch>
              <a:fillRect/>
            </a:stretch>
          </p:blipFill>
          <p:spPr>
            <a:xfrm>
              <a:off x="3481373" y="2851899"/>
              <a:ext cx="2546867" cy="1651191"/>
            </a:xfrm>
            <a:prstGeom prst="rect">
              <a:avLst/>
            </a:prstGeom>
          </p:spPr>
        </p:pic>
      </p:grpSp>
      <p:grpSp>
        <p:nvGrpSpPr>
          <p:cNvPr id="1041" name="Group 1040"/>
          <p:cNvGrpSpPr/>
          <p:nvPr/>
        </p:nvGrpSpPr>
        <p:grpSpPr>
          <a:xfrm>
            <a:off x="6696125" y="1667777"/>
            <a:ext cx="2900820" cy="1200329"/>
            <a:chOff x="-17181" y="1582594"/>
            <a:chExt cx="2900820" cy="1200329"/>
          </a:xfrm>
        </p:grpSpPr>
        <p:sp>
          <p:nvSpPr>
            <p:cNvPr id="1040" name="TextBox 1039"/>
            <p:cNvSpPr txBox="1"/>
            <p:nvPr/>
          </p:nvSpPr>
          <p:spPr>
            <a:xfrm>
              <a:off x="-17181" y="1582594"/>
              <a:ext cx="2900820" cy="1200329"/>
            </a:xfrm>
            <a:prstGeom prst="rect">
              <a:avLst/>
            </a:prstGeom>
            <a:noFill/>
            <a:ln w="28575">
              <a:solidFill>
                <a:srgbClr val="FFFF00"/>
              </a:solidFill>
            </a:ln>
          </p:spPr>
          <p:txBody>
            <a:bodyPr wrap="square" rtlCol="0">
              <a:spAutoFit/>
            </a:bodyPr>
            <a:lstStyle/>
            <a:p>
              <a:endParaRPr lang="en-GB">
                <a:hlinkClick r:id="rId24"/>
              </a:endParaRPr>
            </a:p>
            <a:p>
              <a:endParaRPr lang="en-GB">
                <a:hlinkClick r:id="rId24"/>
              </a:endParaRPr>
            </a:p>
            <a:p>
              <a:endParaRPr lang="en-GB">
                <a:hlinkClick r:id="rId24"/>
              </a:endParaRPr>
            </a:p>
            <a:p>
              <a:pPr algn="ctr"/>
              <a:r>
                <a:rPr lang="en-GB">
                  <a:hlinkClick r:id="rId24"/>
                </a:rPr>
                <a:t>www.geiriaduracademi.org</a:t>
              </a:r>
              <a:endParaRPr lang="en-GB"/>
            </a:p>
          </p:txBody>
        </p:sp>
        <p:pic>
          <p:nvPicPr>
            <p:cNvPr id="1039" name="Picture 1038"/>
            <p:cNvPicPr>
              <a:picLocks noChangeAspect="1"/>
            </p:cNvPicPr>
            <p:nvPr/>
          </p:nvPicPr>
          <p:blipFill>
            <a:blip r:embed="rId25"/>
            <a:stretch>
              <a:fillRect/>
            </a:stretch>
          </p:blipFill>
          <p:spPr>
            <a:xfrm>
              <a:off x="-17181" y="1594540"/>
              <a:ext cx="2900820" cy="780459"/>
            </a:xfrm>
            <a:prstGeom prst="rect">
              <a:avLst/>
            </a:prstGeom>
          </p:spPr>
        </p:pic>
      </p:grpSp>
      <p:grpSp>
        <p:nvGrpSpPr>
          <p:cNvPr id="1044" name="Group 1043"/>
          <p:cNvGrpSpPr/>
          <p:nvPr/>
        </p:nvGrpSpPr>
        <p:grpSpPr>
          <a:xfrm>
            <a:off x="3807549" y="9525"/>
            <a:ext cx="2782205" cy="1477328"/>
            <a:chOff x="3759732" y="908331"/>
            <a:chExt cx="2916949" cy="1477328"/>
          </a:xfrm>
        </p:grpSpPr>
        <p:sp>
          <p:nvSpPr>
            <p:cNvPr id="1043" name="TextBox 1042"/>
            <p:cNvSpPr txBox="1"/>
            <p:nvPr/>
          </p:nvSpPr>
          <p:spPr>
            <a:xfrm>
              <a:off x="3759732" y="908331"/>
              <a:ext cx="2916949" cy="1477328"/>
            </a:xfrm>
            <a:prstGeom prst="rect">
              <a:avLst/>
            </a:prstGeom>
            <a:noFill/>
            <a:ln w="28575">
              <a:solidFill>
                <a:srgbClr val="FF66CC"/>
              </a:solidFill>
            </a:ln>
          </p:spPr>
          <p:txBody>
            <a:bodyPr wrap="square" rtlCol="0">
              <a:spAutoFit/>
            </a:bodyPr>
            <a:lstStyle/>
            <a:p>
              <a:endParaRPr lang="en-GB" dirty="0"/>
            </a:p>
            <a:p>
              <a:endParaRPr lang="en-GB" dirty="0"/>
            </a:p>
            <a:p>
              <a:pPr algn="ctr"/>
              <a:endParaRPr lang="en-GB" dirty="0">
                <a:hlinkClick r:id="rId26"/>
              </a:endParaRPr>
            </a:p>
            <a:p>
              <a:pPr algn="ctr"/>
              <a:r>
                <a:rPr lang="en-GB" dirty="0">
                  <a:hlinkClick r:id="rId26"/>
                </a:rPr>
                <a:t>www.geiriadur.bangor.ac.uk</a:t>
              </a:r>
              <a:r>
                <a:rPr lang="en-GB" dirty="0"/>
                <a:t> </a:t>
              </a:r>
            </a:p>
            <a:p>
              <a:pPr algn="ctr"/>
              <a:endParaRPr lang="en-GB" dirty="0"/>
            </a:p>
          </p:txBody>
        </p:sp>
        <p:pic>
          <p:nvPicPr>
            <p:cNvPr id="1042" name="Picture 1041"/>
            <p:cNvPicPr>
              <a:picLocks noChangeAspect="1"/>
            </p:cNvPicPr>
            <p:nvPr/>
          </p:nvPicPr>
          <p:blipFill>
            <a:blip r:embed="rId27"/>
            <a:stretch>
              <a:fillRect/>
            </a:stretch>
          </p:blipFill>
          <p:spPr>
            <a:xfrm>
              <a:off x="3858940" y="1209753"/>
              <a:ext cx="2729627" cy="40735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408905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225</TotalTime>
  <Words>285</Words>
  <Application>Microsoft Office PowerPoint</Application>
  <PresentationFormat>A4 Paper (210x297 mm)</PresentationFormat>
  <Paragraphs>160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Wingdings</vt:lpstr>
      <vt:lpstr>Office Theme</vt:lpstr>
      <vt:lpstr>Gwefannau - Websites</vt:lpstr>
      <vt:lpstr>Gwefannau - Websites</vt:lpstr>
      <vt:lpstr>Gwefannau - Websites</vt:lpstr>
      <vt:lpstr>Gwefannau - Websites</vt:lpstr>
    </vt:vector>
  </TitlesOfParts>
  <Company>Powys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Gwefannau - Websites</dc:title>
  <dc:creator>Bethan Barlow</dc:creator>
  <cp:lastModifiedBy>A Powell (Ysgol Cefnllys)</cp:lastModifiedBy>
  <cp:revision>24</cp:revision>
  <dcterms:created xsi:type="dcterms:W3CDTF">2018-03-01T13:19:40Z</dcterms:created>
  <dcterms:modified xsi:type="dcterms:W3CDTF">2026-02-11T10:30:17Z</dcterms:modified>
</cp:coreProperties>
</file>