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56" r:id="rId2"/>
    <p:sldId id="267" r:id="rId3"/>
    <p:sldId id="270" r:id="rId4"/>
    <p:sldId id="257" r:id="rId5"/>
    <p:sldId id="258" r:id="rId6"/>
    <p:sldId id="259" r:id="rId7"/>
    <p:sldId id="260" r:id="rId8"/>
    <p:sldId id="261" r:id="rId9"/>
    <p:sldId id="262" r:id="rId10"/>
    <p:sldId id="263" r:id="rId11"/>
    <p:sldId id="264" r:id="rId12"/>
    <p:sldId id="265" r:id="rId13"/>
    <p:sldId id="266" r:id="rId14"/>
    <p:sldId id="271" r:id="rId15"/>
    <p:sldId id="272" r:id="rId16"/>
    <p:sldId id="27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hyperlink" Target="http://www.restorativejustice4schools.co.uk/wp/?page_id=26" TargetMode="Externa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2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 Id="rId9" Type="http://schemas.openxmlformats.org/officeDocument/2006/relationships/hyperlink" Target="http://www.restorativejustice4schools.co.uk/wp/?page_id=26" TargetMode="External"/></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F8B60490-B3E7-4319-9560-E5DF420AAA6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188AA4C-D1D9-4730-BE2F-902D208FE0C4}">
      <dgm:prSet/>
      <dgm:spPr/>
      <dgm:t>
        <a:bodyPr/>
        <a:lstStyle/>
        <a:p>
          <a:r>
            <a:rPr lang="en-GB" dirty="0"/>
            <a:t>Undertook training with key staff – SLT and teachers and support staff</a:t>
          </a:r>
          <a:endParaRPr lang="en-US" dirty="0"/>
        </a:p>
      </dgm:t>
    </dgm:pt>
    <dgm:pt modelId="{E36AB056-132D-48DF-8CD3-9C92B990772E}" type="parTrans" cxnId="{30D0A778-91DE-464E-AD40-7FC810B7625F}">
      <dgm:prSet/>
      <dgm:spPr/>
      <dgm:t>
        <a:bodyPr/>
        <a:lstStyle/>
        <a:p>
          <a:endParaRPr lang="en-US"/>
        </a:p>
      </dgm:t>
    </dgm:pt>
    <dgm:pt modelId="{9DB067F5-1E7E-4378-99B1-50223C07D337}" type="sibTrans" cxnId="{30D0A778-91DE-464E-AD40-7FC810B7625F}">
      <dgm:prSet/>
      <dgm:spPr/>
      <dgm:t>
        <a:bodyPr/>
        <a:lstStyle/>
        <a:p>
          <a:endParaRPr lang="en-US"/>
        </a:p>
      </dgm:t>
    </dgm:pt>
    <dgm:pt modelId="{700C73C4-45A3-44B8-9AF3-2368A50D2004}">
      <dgm:prSet/>
      <dgm:spPr/>
      <dgm:t>
        <a:bodyPr/>
        <a:lstStyle/>
        <a:p>
          <a:r>
            <a:rPr lang="en-GB" dirty="0"/>
            <a:t>All staff carry the 5 questions in their lanyards</a:t>
          </a:r>
          <a:endParaRPr lang="en-US" dirty="0"/>
        </a:p>
      </dgm:t>
    </dgm:pt>
    <dgm:pt modelId="{4E89D007-F69D-4E89-A338-CADC69C85CD5}" type="parTrans" cxnId="{90C68844-1847-491F-B0E9-6F92D2112D6C}">
      <dgm:prSet/>
      <dgm:spPr/>
      <dgm:t>
        <a:bodyPr/>
        <a:lstStyle/>
        <a:p>
          <a:endParaRPr lang="en-US"/>
        </a:p>
      </dgm:t>
    </dgm:pt>
    <dgm:pt modelId="{9BD2D989-4B90-4E93-8454-41E04AD82E1D}" type="sibTrans" cxnId="{90C68844-1847-491F-B0E9-6F92D2112D6C}">
      <dgm:prSet/>
      <dgm:spPr/>
      <dgm:t>
        <a:bodyPr/>
        <a:lstStyle/>
        <a:p>
          <a:endParaRPr lang="en-US"/>
        </a:p>
      </dgm:t>
    </dgm:pt>
    <dgm:pt modelId="{DE53B057-1C0B-4045-B877-E3A32943C3E3}">
      <dgm:prSet/>
      <dgm:spPr/>
      <dgm:t>
        <a:bodyPr/>
        <a:lstStyle/>
        <a:p>
          <a:r>
            <a:rPr lang="en-GB" dirty="0"/>
            <a:t>Annual refresher training for all staff</a:t>
          </a:r>
          <a:endParaRPr lang="en-US" dirty="0"/>
        </a:p>
      </dgm:t>
    </dgm:pt>
    <dgm:pt modelId="{B00071B1-AE3D-4687-9E52-D64129FEE9A1}" type="parTrans" cxnId="{63E523AD-5465-4172-8CFC-3C244BCE9172}">
      <dgm:prSet/>
      <dgm:spPr/>
      <dgm:t>
        <a:bodyPr/>
        <a:lstStyle/>
        <a:p>
          <a:endParaRPr lang="en-US"/>
        </a:p>
      </dgm:t>
    </dgm:pt>
    <dgm:pt modelId="{858AA8F9-79C0-4514-8540-6374AF22B605}" type="sibTrans" cxnId="{63E523AD-5465-4172-8CFC-3C244BCE9172}">
      <dgm:prSet/>
      <dgm:spPr/>
      <dgm:t>
        <a:bodyPr/>
        <a:lstStyle/>
        <a:p>
          <a:endParaRPr lang="en-US"/>
        </a:p>
      </dgm:t>
    </dgm:pt>
    <dgm:pt modelId="{95F14A61-9644-4672-98A4-2F41C6A51A3E}">
      <dgm:prSet/>
      <dgm:spPr/>
      <dgm:t>
        <a:bodyPr/>
        <a:lstStyle/>
        <a:p>
          <a:r>
            <a:rPr lang="en-GB" dirty="0"/>
            <a:t>See this link for further info  </a:t>
          </a:r>
          <a:r>
            <a:rPr lang="en-GB" dirty="0">
              <a:hlinkClick xmlns:r="http://schemas.openxmlformats.org/officeDocument/2006/relationships" r:id="rId1"/>
            </a:rPr>
            <a:t>http://www.restorativejustice4schools.co.uk/wp/?page_id=26</a:t>
          </a:r>
          <a:endParaRPr lang="en-US" dirty="0"/>
        </a:p>
      </dgm:t>
    </dgm:pt>
    <dgm:pt modelId="{4578A251-22CA-4ED9-9DFC-0EAEA9C8EE0D}" type="parTrans" cxnId="{1DD2CCD8-2639-4F3F-9079-0760B48C45B8}">
      <dgm:prSet/>
      <dgm:spPr/>
      <dgm:t>
        <a:bodyPr/>
        <a:lstStyle/>
        <a:p>
          <a:endParaRPr lang="en-US"/>
        </a:p>
      </dgm:t>
    </dgm:pt>
    <dgm:pt modelId="{88A2D49A-5C3D-40E8-98C2-1BA0C8CB5033}" type="sibTrans" cxnId="{1DD2CCD8-2639-4F3F-9079-0760B48C45B8}">
      <dgm:prSet/>
      <dgm:spPr/>
      <dgm:t>
        <a:bodyPr/>
        <a:lstStyle/>
        <a:p>
          <a:endParaRPr lang="en-US"/>
        </a:p>
      </dgm:t>
    </dgm:pt>
    <dgm:pt modelId="{56455B50-1CC0-4B8D-AEAE-5A9B4140BEC3}" type="pres">
      <dgm:prSet presAssocID="{F8B60490-B3E7-4319-9560-E5DF420AAA6A}" presName="root" presStyleCnt="0">
        <dgm:presLayoutVars>
          <dgm:dir/>
          <dgm:resizeHandles val="exact"/>
        </dgm:presLayoutVars>
      </dgm:prSet>
      <dgm:spPr/>
    </dgm:pt>
    <dgm:pt modelId="{674FDDB2-FF37-4C02-A1E2-16A43B42BA04}" type="pres">
      <dgm:prSet presAssocID="{4188AA4C-D1D9-4730-BE2F-902D208FE0C4}" presName="compNode" presStyleCnt="0"/>
      <dgm:spPr/>
    </dgm:pt>
    <dgm:pt modelId="{E26F0386-1092-4EB4-8A88-E61FA7879C52}" type="pres">
      <dgm:prSet presAssocID="{4188AA4C-D1D9-4730-BE2F-902D208FE0C4}" presName="bgRect" presStyleLbl="bgShp" presStyleIdx="0" presStyleCnt="4"/>
      <dgm:spPr/>
    </dgm:pt>
    <dgm:pt modelId="{16776107-C0C9-41A5-B891-9047C7DD0DF3}" type="pres">
      <dgm:prSet presAssocID="{4188AA4C-D1D9-4730-BE2F-902D208FE0C4}" presName="iconRect" presStyleLbl="node1" presStyleIdx="0" presStyleCnt="4"/>
      <dgm:spPr>
        <a:blipFill>
          <a:blip xmlns:r="http://schemas.openxmlformats.org/officeDocument/2006/relationships"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Users"/>
        </a:ext>
      </dgm:extLst>
    </dgm:pt>
    <dgm:pt modelId="{3CDFC00A-4B65-4F48-8313-A3AF3CC5AFDC}" type="pres">
      <dgm:prSet presAssocID="{4188AA4C-D1D9-4730-BE2F-902D208FE0C4}" presName="spaceRect" presStyleCnt="0"/>
      <dgm:spPr/>
    </dgm:pt>
    <dgm:pt modelId="{658840B5-2898-4F58-975C-2C06FA87C534}" type="pres">
      <dgm:prSet presAssocID="{4188AA4C-D1D9-4730-BE2F-902D208FE0C4}" presName="parTx" presStyleLbl="revTx" presStyleIdx="0" presStyleCnt="4">
        <dgm:presLayoutVars>
          <dgm:chMax val="0"/>
          <dgm:chPref val="0"/>
        </dgm:presLayoutVars>
      </dgm:prSet>
      <dgm:spPr/>
    </dgm:pt>
    <dgm:pt modelId="{2EB09014-6F15-4DEF-89CD-6187C02B8A9D}" type="pres">
      <dgm:prSet presAssocID="{9DB067F5-1E7E-4378-99B1-50223C07D337}" presName="sibTrans" presStyleCnt="0"/>
      <dgm:spPr/>
    </dgm:pt>
    <dgm:pt modelId="{CB60EFB0-DA13-496B-953D-858DF126DA69}" type="pres">
      <dgm:prSet presAssocID="{700C73C4-45A3-44B8-9AF3-2368A50D2004}" presName="compNode" presStyleCnt="0"/>
      <dgm:spPr/>
    </dgm:pt>
    <dgm:pt modelId="{F61F0FD7-8940-44D0-B6A9-690F5A0234B1}" type="pres">
      <dgm:prSet presAssocID="{700C73C4-45A3-44B8-9AF3-2368A50D2004}" presName="bgRect" presStyleLbl="bgShp" presStyleIdx="1" presStyleCnt="4"/>
      <dgm:spPr/>
    </dgm:pt>
    <dgm:pt modelId="{D14ED335-16E3-4D45-86A2-AFC58DB334DE}" type="pres">
      <dgm:prSet presAssocID="{700C73C4-45A3-44B8-9AF3-2368A50D2004}" presName="iconRect" presStyleLbl="node1" presStyleIdx="1" presStyleCnt="4"/>
      <dgm:spPr>
        <a:blipFill>
          <a:blip xmlns:r="http://schemas.openxmlformats.org/officeDocument/2006/relationships"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Questions"/>
        </a:ext>
      </dgm:extLst>
    </dgm:pt>
    <dgm:pt modelId="{6AE350E0-D73C-4ECC-A7F8-8357776CB311}" type="pres">
      <dgm:prSet presAssocID="{700C73C4-45A3-44B8-9AF3-2368A50D2004}" presName="spaceRect" presStyleCnt="0"/>
      <dgm:spPr/>
    </dgm:pt>
    <dgm:pt modelId="{29B7F50A-1327-49CF-803E-C87B82E54A56}" type="pres">
      <dgm:prSet presAssocID="{700C73C4-45A3-44B8-9AF3-2368A50D2004}" presName="parTx" presStyleLbl="revTx" presStyleIdx="1" presStyleCnt="4">
        <dgm:presLayoutVars>
          <dgm:chMax val="0"/>
          <dgm:chPref val="0"/>
        </dgm:presLayoutVars>
      </dgm:prSet>
      <dgm:spPr/>
    </dgm:pt>
    <dgm:pt modelId="{2739E376-BB8E-49DD-A4AF-D8A119F6DDDF}" type="pres">
      <dgm:prSet presAssocID="{9BD2D989-4B90-4E93-8454-41E04AD82E1D}" presName="sibTrans" presStyleCnt="0"/>
      <dgm:spPr/>
    </dgm:pt>
    <dgm:pt modelId="{4668D560-E4C9-4086-AD5D-2335E6353942}" type="pres">
      <dgm:prSet presAssocID="{DE53B057-1C0B-4045-B877-E3A32943C3E3}" presName="compNode" presStyleCnt="0"/>
      <dgm:spPr/>
    </dgm:pt>
    <dgm:pt modelId="{F00A9186-E29E-4CF5-8CB0-19E72D4C218C}" type="pres">
      <dgm:prSet presAssocID="{DE53B057-1C0B-4045-B877-E3A32943C3E3}" presName="bgRect" presStyleLbl="bgShp" presStyleIdx="2" presStyleCnt="4"/>
      <dgm:spPr/>
    </dgm:pt>
    <dgm:pt modelId="{4F9FDF27-0056-40F4-9133-3B505EF3EE26}" type="pres">
      <dgm:prSet presAssocID="{DE53B057-1C0B-4045-B877-E3A32943C3E3}" presName="iconRect" presStyleLbl="node1" presStyleIdx="2" presStyleCnt="4"/>
      <dgm:spPr>
        <a:blipFill>
          <a:blip xmlns:r="http://schemas.openxmlformats.org/officeDocument/2006/relationships"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Teacher"/>
        </a:ext>
      </dgm:extLst>
    </dgm:pt>
    <dgm:pt modelId="{28BAEC78-8FCD-434A-BF0B-C5ABC7EBEB95}" type="pres">
      <dgm:prSet presAssocID="{DE53B057-1C0B-4045-B877-E3A32943C3E3}" presName="spaceRect" presStyleCnt="0"/>
      <dgm:spPr/>
    </dgm:pt>
    <dgm:pt modelId="{B1D7879C-E255-4880-BE5E-C7C7A0EF7005}" type="pres">
      <dgm:prSet presAssocID="{DE53B057-1C0B-4045-B877-E3A32943C3E3}" presName="parTx" presStyleLbl="revTx" presStyleIdx="2" presStyleCnt="4">
        <dgm:presLayoutVars>
          <dgm:chMax val="0"/>
          <dgm:chPref val="0"/>
        </dgm:presLayoutVars>
      </dgm:prSet>
      <dgm:spPr/>
    </dgm:pt>
    <dgm:pt modelId="{D609F113-BB4F-44C9-A431-9D808E3786AF}" type="pres">
      <dgm:prSet presAssocID="{858AA8F9-79C0-4514-8540-6374AF22B605}" presName="sibTrans" presStyleCnt="0"/>
      <dgm:spPr/>
    </dgm:pt>
    <dgm:pt modelId="{9327549A-914E-4AAB-90C2-1878C72F7F9B}" type="pres">
      <dgm:prSet presAssocID="{95F14A61-9644-4672-98A4-2F41C6A51A3E}" presName="compNode" presStyleCnt="0"/>
      <dgm:spPr/>
    </dgm:pt>
    <dgm:pt modelId="{6D47C4DE-6403-41DB-A204-3A32BB5719E5}" type="pres">
      <dgm:prSet presAssocID="{95F14A61-9644-4672-98A4-2F41C6A51A3E}" presName="bgRect" presStyleLbl="bgShp" presStyleIdx="3" presStyleCnt="4"/>
      <dgm:spPr/>
    </dgm:pt>
    <dgm:pt modelId="{C25BA3F5-5409-4471-8768-93B0236C8E28}" type="pres">
      <dgm:prSet presAssocID="{95F14A61-9644-4672-98A4-2F41C6A51A3E}" presName="iconRect" presStyleLbl="node1" presStyleIdx="3" presStyleCnt="4"/>
      <dgm:spPr>
        <a:blipFill>
          <a:blip xmlns:r="http://schemas.openxmlformats.org/officeDocument/2006/relationships"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a:noFill/>
        </a:ln>
      </dgm:spPr>
      <dgm:extLst>
        <a:ext uri="{E40237B7-FDA0-4F09-8148-C483321AD2D9}">
          <dgm14:cNvPr xmlns:dgm14="http://schemas.microsoft.com/office/drawing/2010/diagram" id="0" name="" descr="Marker"/>
        </a:ext>
      </dgm:extLst>
    </dgm:pt>
    <dgm:pt modelId="{8CC8FEE2-772F-48F2-AE49-3CA9E42875D7}" type="pres">
      <dgm:prSet presAssocID="{95F14A61-9644-4672-98A4-2F41C6A51A3E}" presName="spaceRect" presStyleCnt="0"/>
      <dgm:spPr/>
    </dgm:pt>
    <dgm:pt modelId="{304E6870-2776-4E59-9B24-EF1C834E88C1}" type="pres">
      <dgm:prSet presAssocID="{95F14A61-9644-4672-98A4-2F41C6A51A3E}" presName="parTx" presStyleLbl="revTx" presStyleIdx="3" presStyleCnt="4">
        <dgm:presLayoutVars>
          <dgm:chMax val="0"/>
          <dgm:chPref val="0"/>
        </dgm:presLayoutVars>
      </dgm:prSet>
      <dgm:spPr/>
    </dgm:pt>
  </dgm:ptLst>
  <dgm:cxnLst>
    <dgm:cxn modelId="{90C68844-1847-491F-B0E9-6F92D2112D6C}" srcId="{F8B60490-B3E7-4319-9560-E5DF420AAA6A}" destId="{700C73C4-45A3-44B8-9AF3-2368A50D2004}" srcOrd="1" destOrd="0" parTransId="{4E89D007-F69D-4E89-A338-CADC69C85CD5}" sibTransId="{9BD2D989-4B90-4E93-8454-41E04AD82E1D}"/>
    <dgm:cxn modelId="{30D0A778-91DE-464E-AD40-7FC810B7625F}" srcId="{F8B60490-B3E7-4319-9560-E5DF420AAA6A}" destId="{4188AA4C-D1D9-4730-BE2F-902D208FE0C4}" srcOrd="0" destOrd="0" parTransId="{E36AB056-132D-48DF-8CD3-9C92B990772E}" sibTransId="{9DB067F5-1E7E-4378-99B1-50223C07D337}"/>
    <dgm:cxn modelId="{425BB85A-CEC5-433F-B5D0-257BF1ED671D}" type="presOf" srcId="{95F14A61-9644-4672-98A4-2F41C6A51A3E}" destId="{304E6870-2776-4E59-9B24-EF1C834E88C1}" srcOrd="0" destOrd="0" presId="urn:microsoft.com/office/officeart/2018/2/layout/IconVerticalSolidList"/>
    <dgm:cxn modelId="{63E523AD-5465-4172-8CFC-3C244BCE9172}" srcId="{F8B60490-B3E7-4319-9560-E5DF420AAA6A}" destId="{DE53B057-1C0B-4045-B877-E3A32943C3E3}" srcOrd="2" destOrd="0" parTransId="{B00071B1-AE3D-4687-9E52-D64129FEE9A1}" sibTransId="{858AA8F9-79C0-4514-8540-6374AF22B605}"/>
    <dgm:cxn modelId="{719F17AF-6022-422F-81FA-2E7DA96066C8}" type="presOf" srcId="{700C73C4-45A3-44B8-9AF3-2368A50D2004}" destId="{29B7F50A-1327-49CF-803E-C87B82E54A56}" srcOrd="0" destOrd="0" presId="urn:microsoft.com/office/officeart/2018/2/layout/IconVerticalSolidList"/>
    <dgm:cxn modelId="{8C4EABBF-C04F-43D7-83CA-3DB2905B639B}" type="presOf" srcId="{F8B60490-B3E7-4319-9560-E5DF420AAA6A}" destId="{56455B50-1CC0-4B8D-AEAE-5A9B4140BEC3}" srcOrd="0" destOrd="0" presId="urn:microsoft.com/office/officeart/2018/2/layout/IconVerticalSolidList"/>
    <dgm:cxn modelId="{17ECB4C3-F85D-4EE3-9CA6-79360A6AFC45}" type="presOf" srcId="{DE53B057-1C0B-4045-B877-E3A32943C3E3}" destId="{B1D7879C-E255-4880-BE5E-C7C7A0EF7005}" srcOrd="0" destOrd="0" presId="urn:microsoft.com/office/officeart/2018/2/layout/IconVerticalSolidList"/>
    <dgm:cxn modelId="{1DD2CCD8-2639-4F3F-9079-0760B48C45B8}" srcId="{F8B60490-B3E7-4319-9560-E5DF420AAA6A}" destId="{95F14A61-9644-4672-98A4-2F41C6A51A3E}" srcOrd="3" destOrd="0" parTransId="{4578A251-22CA-4ED9-9DFC-0EAEA9C8EE0D}" sibTransId="{88A2D49A-5C3D-40E8-98C2-1BA0C8CB5033}"/>
    <dgm:cxn modelId="{15CA90FD-DE40-456F-A3AE-263AE3D8B2F2}" type="presOf" srcId="{4188AA4C-D1D9-4730-BE2F-902D208FE0C4}" destId="{658840B5-2898-4F58-975C-2C06FA87C534}" srcOrd="0" destOrd="0" presId="urn:microsoft.com/office/officeart/2018/2/layout/IconVerticalSolidList"/>
    <dgm:cxn modelId="{C23D0E66-3415-4994-9DC8-5C3DEABDE99C}" type="presParOf" srcId="{56455B50-1CC0-4B8D-AEAE-5A9B4140BEC3}" destId="{674FDDB2-FF37-4C02-A1E2-16A43B42BA04}" srcOrd="0" destOrd="0" presId="urn:microsoft.com/office/officeart/2018/2/layout/IconVerticalSolidList"/>
    <dgm:cxn modelId="{DBC57AFA-958F-49F8-80CE-2F4A7A5BCF1F}" type="presParOf" srcId="{674FDDB2-FF37-4C02-A1E2-16A43B42BA04}" destId="{E26F0386-1092-4EB4-8A88-E61FA7879C52}" srcOrd="0" destOrd="0" presId="urn:microsoft.com/office/officeart/2018/2/layout/IconVerticalSolidList"/>
    <dgm:cxn modelId="{A03A5F27-24DE-4793-94B3-132FBAA86222}" type="presParOf" srcId="{674FDDB2-FF37-4C02-A1E2-16A43B42BA04}" destId="{16776107-C0C9-41A5-B891-9047C7DD0DF3}" srcOrd="1" destOrd="0" presId="urn:microsoft.com/office/officeart/2018/2/layout/IconVerticalSolidList"/>
    <dgm:cxn modelId="{4C4361BE-6EE7-4103-8DEF-A83DD5683F76}" type="presParOf" srcId="{674FDDB2-FF37-4C02-A1E2-16A43B42BA04}" destId="{3CDFC00A-4B65-4F48-8313-A3AF3CC5AFDC}" srcOrd="2" destOrd="0" presId="urn:microsoft.com/office/officeart/2018/2/layout/IconVerticalSolidList"/>
    <dgm:cxn modelId="{8A008B44-550B-484F-BAA4-E83DCFEE1D03}" type="presParOf" srcId="{674FDDB2-FF37-4C02-A1E2-16A43B42BA04}" destId="{658840B5-2898-4F58-975C-2C06FA87C534}" srcOrd="3" destOrd="0" presId="urn:microsoft.com/office/officeart/2018/2/layout/IconVerticalSolidList"/>
    <dgm:cxn modelId="{7B591FA3-DE10-451E-86DA-3152FC29BB15}" type="presParOf" srcId="{56455B50-1CC0-4B8D-AEAE-5A9B4140BEC3}" destId="{2EB09014-6F15-4DEF-89CD-6187C02B8A9D}" srcOrd="1" destOrd="0" presId="urn:microsoft.com/office/officeart/2018/2/layout/IconVerticalSolidList"/>
    <dgm:cxn modelId="{344B91BB-2D03-45F1-9F1A-2161BA97C7F7}" type="presParOf" srcId="{56455B50-1CC0-4B8D-AEAE-5A9B4140BEC3}" destId="{CB60EFB0-DA13-496B-953D-858DF126DA69}" srcOrd="2" destOrd="0" presId="urn:microsoft.com/office/officeart/2018/2/layout/IconVerticalSolidList"/>
    <dgm:cxn modelId="{2AC989A4-0972-486C-97CC-E8ABC8227333}" type="presParOf" srcId="{CB60EFB0-DA13-496B-953D-858DF126DA69}" destId="{F61F0FD7-8940-44D0-B6A9-690F5A0234B1}" srcOrd="0" destOrd="0" presId="urn:microsoft.com/office/officeart/2018/2/layout/IconVerticalSolidList"/>
    <dgm:cxn modelId="{BE733AF6-CBC3-4AAF-85E4-4CB95D86ACF8}" type="presParOf" srcId="{CB60EFB0-DA13-496B-953D-858DF126DA69}" destId="{D14ED335-16E3-4D45-86A2-AFC58DB334DE}" srcOrd="1" destOrd="0" presId="urn:microsoft.com/office/officeart/2018/2/layout/IconVerticalSolidList"/>
    <dgm:cxn modelId="{65095499-FD92-4B16-8D22-6776A9EC06A2}" type="presParOf" srcId="{CB60EFB0-DA13-496B-953D-858DF126DA69}" destId="{6AE350E0-D73C-4ECC-A7F8-8357776CB311}" srcOrd="2" destOrd="0" presId="urn:microsoft.com/office/officeart/2018/2/layout/IconVerticalSolidList"/>
    <dgm:cxn modelId="{03A45BF7-0783-4D02-97EA-5DD15EC5847D}" type="presParOf" srcId="{CB60EFB0-DA13-496B-953D-858DF126DA69}" destId="{29B7F50A-1327-49CF-803E-C87B82E54A56}" srcOrd="3" destOrd="0" presId="urn:microsoft.com/office/officeart/2018/2/layout/IconVerticalSolidList"/>
    <dgm:cxn modelId="{17D57EC4-F24D-4257-AA7B-5368B550D9DA}" type="presParOf" srcId="{56455B50-1CC0-4B8D-AEAE-5A9B4140BEC3}" destId="{2739E376-BB8E-49DD-A4AF-D8A119F6DDDF}" srcOrd="3" destOrd="0" presId="urn:microsoft.com/office/officeart/2018/2/layout/IconVerticalSolidList"/>
    <dgm:cxn modelId="{D4748DC0-65DD-4A1A-BC63-B28240607423}" type="presParOf" srcId="{56455B50-1CC0-4B8D-AEAE-5A9B4140BEC3}" destId="{4668D560-E4C9-4086-AD5D-2335E6353942}" srcOrd="4" destOrd="0" presId="urn:microsoft.com/office/officeart/2018/2/layout/IconVerticalSolidList"/>
    <dgm:cxn modelId="{4BB03258-EC13-45A3-9A6C-0F4258011EC5}" type="presParOf" srcId="{4668D560-E4C9-4086-AD5D-2335E6353942}" destId="{F00A9186-E29E-4CF5-8CB0-19E72D4C218C}" srcOrd="0" destOrd="0" presId="urn:microsoft.com/office/officeart/2018/2/layout/IconVerticalSolidList"/>
    <dgm:cxn modelId="{E22E19CC-576E-43EB-B820-3311CD10D550}" type="presParOf" srcId="{4668D560-E4C9-4086-AD5D-2335E6353942}" destId="{4F9FDF27-0056-40F4-9133-3B505EF3EE26}" srcOrd="1" destOrd="0" presId="urn:microsoft.com/office/officeart/2018/2/layout/IconVerticalSolidList"/>
    <dgm:cxn modelId="{240B0CA5-2FD5-47FE-B84F-087F373CA793}" type="presParOf" srcId="{4668D560-E4C9-4086-AD5D-2335E6353942}" destId="{28BAEC78-8FCD-434A-BF0B-C5ABC7EBEB95}" srcOrd="2" destOrd="0" presId="urn:microsoft.com/office/officeart/2018/2/layout/IconVerticalSolidList"/>
    <dgm:cxn modelId="{49F2B529-325D-4C2F-9872-C37558C2CF4E}" type="presParOf" srcId="{4668D560-E4C9-4086-AD5D-2335E6353942}" destId="{B1D7879C-E255-4880-BE5E-C7C7A0EF7005}" srcOrd="3" destOrd="0" presId="urn:microsoft.com/office/officeart/2018/2/layout/IconVerticalSolidList"/>
    <dgm:cxn modelId="{DD9F6075-04F5-4773-AD25-EE87AC3C7CAF}" type="presParOf" srcId="{56455B50-1CC0-4B8D-AEAE-5A9B4140BEC3}" destId="{D609F113-BB4F-44C9-A431-9D808E3786AF}" srcOrd="5" destOrd="0" presId="urn:microsoft.com/office/officeart/2018/2/layout/IconVerticalSolidList"/>
    <dgm:cxn modelId="{573CB301-B640-45B7-8B3A-4F9448C9A736}" type="presParOf" srcId="{56455B50-1CC0-4B8D-AEAE-5A9B4140BEC3}" destId="{9327549A-914E-4AAB-90C2-1878C72F7F9B}" srcOrd="6" destOrd="0" presId="urn:microsoft.com/office/officeart/2018/2/layout/IconVerticalSolidList"/>
    <dgm:cxn modelId="{7145E793-FFAF-4812-B194-698459031FB3}" type="presParOf" srcId="{9327549A-914E-4AAB-90C2-1878C72F7F9B}" destId="{6D47C4DE-6403-41DB-A204-3A32BB5719E5}" srcOrd="0" destOrd="0" presId="urn:microsoft.com/office/officeart/2018/2/layout/IconVerticalSolidList"/>
    <dgm:cxn modelId="{59850BA0-6760-46DF-A6BE-19ABC497F236}" type="presParOf" srcId="{9327549A-914E-4AAB-90C2-1878C72F7F9B}" destId="{C25BA3F5-5409-4471-8768-93B0236C8E28}" srcOrd="1" destOrd="0" presId="urn:microsoft.com/office/officeart/2018/2/layout/IconVerticalSolidList"/>
    <dgm:cxn modelId="{5C58C391-6027-4642-8D07-41F328DF4C12}" type="presParOf" srcId="{9327549A-914E-4AAB-90C2-1878C72F7F9B}" destId="{8CC8FEE2-772F-48F2-AE49-3CA9E42875D7}" srcOrd="2" destOrd="0" presId="urn:microsoft.com/office/officeart/2018/2/layout/IconVerticalSolidList"/>
    <dgm:cxn modelId="{C61246F9-1442-4622-87DB-9B092990A571}" type="presParOf" srcId="{9327549A-914E-4AAB-90C2-1878C72F7F9B}" destId="{304E6870-2776-4E59-9B24-EF1C834E88C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6F0386-1092-4EB4-8A88-E61FA7879C52}">
      <dsp:nvSpPr>
        <dsp:cNvPr id="0" name=""/>
        <dsp:cNvSpPr/>
      </dsp:nvSpPr>
      <dsp:spPr>
        <a:xfrm>
          <a:off x="0" y="1546"/>
          <a:ext cx="10058399" cy="78368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776107-C0C9-41A5-B891-9047C7DD0DF3}">
      <dsp:nvSpPr>
        <dsp:cNvPr id="0" name=""/>
        <dsp:cNvSpPr/>
      </dsp:nvSpPr>
      <dsp:spPr>
        <a:xfrm>
          <a:off x="237065" y="177876"/>
          <a:ext cx="431028" cy="431028"/>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58840B5-2898-4F58-975C-2C06FA87C534}">
      <dsp:nvSpPr>
        <dsp:cNvPr id="0" name=""/>
        <dsp:cNvSpPr/>
      </dsp:nvSpPr>
      <dsp:spPr>
        <a:xfrm>
          <a:off x="905159" y="1546"/>
          <a:ext cx="9153240" cy="7836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940" tIns="82940" rIns="82940" bIns="82940" numCol="1" spcCol="1270" anchor="ctr" anchorCtr="0">
          <a:noAutofit/>
        </a:bodyPr>
        <a:lstStyle/>
        <a:p>
          <a:pPr marL="0" lvl="0" indent="0" algn="l" defTabSz="977900">
            <a:lnSpc>
              <a:spcPct val="90000"/>
            </a:lnSpc>
            <a:spcBef>
              <a:spcPct val="0"/>
            </a:spcBef>
            <a:spcAft>
              <a:spcPct val="35000"/>
            </a:spcAft>
            <a:buNone/>
          </a:pPr>
          <a:r>
            <a:rPr lang="en-GB" sz="2200" kern="1200" dirty="0"/>
            <a:t>Undertook training with key staff – SLT and teachers and support staff</a:t>
          </a:r>
          <a:endParaRPr lang="en-US" sz="2200" kern="1200" dirty="0"/>
        </a:p>
      </dsp:txBody>
      <dsp:txXfrm>
        <a:off x="905159" y="1546"/>
        <a:ext cx="9153240" cy="783688"/>
      </dsp:txXfrm>
    </dsp:sp>
    <dsp:sp modelId="{F61F0FD7-8940-44D0-B6A9-690F5A0234B1}">
      <dsp:nvSpPr>
        <dsp:cNvPr id="0" name=""/>
        <dsp:cNvSpPr/>
      </dsp:nvSpPr>
      <dsp:spPr>
        <a:xfrm>
          <a:off x="0" y="981156"/>
          <a:ext cx="10058399" cy="78368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4ED335-16E3-4D45-86A2-AFC58DB334DE}">
      <dsp:nvSpPr>
        <dsp:cNvPr id="0" name=""/>
        <dsp:cNvSpPr/>
      </dsp:nvSpPr>
      <dsp:spPr>
        <a:xfrm>
          <a:off x="237065" y="1157486"/>
          <a:ext cx="431028" cy="431028"/>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9B7F50A-1327-49CF-803E-C87B82E54A56}">
      <dsp:nvSpPr>
        <dsp:cNvPr id="0" name=""/>
        <dsp:cNvSpPr/>
      </dsp:nvSpPr>
      <dsp:spPr>
        <a:xfrm>
          <a:off x="905159" y="981156"/>
          <a:ext cx="9153240" cy="7836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940" tIns="82940" rIns="82940" bIns="82940" numCol="1" spcCol="1270" anchor="ctr" anchorCtr="0">
          <a:noAutofit/>
        </a:bodyPr>
        <a:lstStyle/>
        <a:p>
          <a:pPr marL="0" lvl="0" indent="0" algn="l" defTabSz="977900">
            <a:lnSpc>
              <a:spcPct val="90000"/>
            </a:lnSpc>
            <a:spcBef>
              <a:spcPct val="0"/>
            </a:spcBef>
            <a:spcAft>
              <a:spcPct val="35000"/>
            </a:spcAft>
            <a:buNone/>
          </a:pPr>
          <a:r>
            <a:rPr lang="en-GB" sz="2200" kern="1200" dirty="0"/>
            <a:t>All staff carry the 5 questions in their lanyards</a:t>
          </a:r>
          <a:endParaRPr lang="en-US" sz="2200" kern="1200" dirty="0"/>
        </a:p>
      </dsp:txBody>
      <dsp:txXfrm>
        <a:off x="905159" y="981156"/>
        <a:ext cx="9153240" cy="783688"/>
      </dsp:txXfrm>
    </dsp:sp>
    <dsp:sp modelId="{F00A9186-E29E-4CF5-8CB0-19E72D4C218C}">
      <dsp:nvSpPr>
        <dsp:cNvPr id="0" name=""/>
        <dsp:cNvSpPr/>
      </dsp:nvSpPr>
      <dsp:spPr>
        <a:xfrm>
          <a:off x="0" y="1960767"/>
          <a:ext cx="10058399" cy="78368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9FDF27-0056-40F4-9133-3B505EF3EE26}">
      <dsp:nvSpPr>
        <dsp:cNvPr id="0" name=""/>
        <dsp:cNvSpPr/>
      </dsp:nvSpPr>
      <dsp:spPr>
        <a:xfrm>
          <a:off x="237065" y="2137096"/>
          <a:ext cx="431028" cy="431028"/>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1D7879C-E255-4880-BE5E-C7C7A0EF7005}">
      <dsp:nvSpPr>
        <dsp:cNvPr id="0" name=""/>
        <dsp:cNvSpPr/>
      </dsp:nvSpPr>
      <dsp:spPr>
        <a:xfrm>
          <a:off x="905159" y="1960767"/>
          <a:ext cx="9153240" cy="7836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940" tIns="82940" rIns="82940" bIns="82940" numCol="1" spcCol="1270" anchor="ctr" anchorCtr="0">
          <a:noAutofit/>
        </a:bodyPr>
        <a:lstStyle/>
        <a:p>
          <a:pPr marL="0" lvl="0" indent="0" algn="l" defTabSz="977900">
            <a:lnSpc>
              <a:spcPct val="90000"/>
            </a:lnSpc>
            <a:spcBef>
              <a:spcPct val="0"/>
            </a:spcBef>
            <a:spcAft>
              <a:spcPct val="35000"/>
            </a:spcAft>
            <a:buNone/>
          </a:pPr>
          <a:r>
            <a:rPr lang="en-GB" sz="2200" kern="1200" dirty="0"/>
            <a:t>Annual refresher training for all staff</a:t>
          </a:r>
          <a:endParaRPr lang="en-US" sz="2200" kern="1200" dirty="0"/>
        </a:p>
      </dsp:txBody>
      <dsp:txXfrm>
        <a:off x="905159" y="1960767"/>
        <a:ext cx="9153240" cy="783688"/>
      </dsp:txXfrm>
    </dsp:sp>
    <dsp:sp modelId="{6D47C4DE-6403-41DB-A204-3A32BB5719E5}">
      <dsp:nvSpPr>
        <dsp:cNvPr id="0" name=""/>
        <dsp:cNvSpPr/>
      </dsp:nvSpPr>
      <dsp:spPr>
        <a:xfrm>
          <a:off x="0" y="2940377"/>
          <a:ext cx="10058399" cy="78368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5BA3F5-5409-4471-8768-93B0236C8E28}">
      <dsp:nvSpPr>
        <dsp:cNvPr id="0" name=""/>
        <dsp:cNvSpPr/>
      </dsp:nvSpPr>
      <dsp:spPr>
        <a:xfrm>
          <a:off x="237065" y="3116707"/>
          <a:ext cx="431028" cy="431028"/>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04E6870-2776-4E59-9B24-EF1C834E88C1}">
      <dsp:nvSpPr>
        <dsp:cNvPr id="0" name=""/>
        <dsp:cNvSpPr/>
      </dsp:nvSpPr>
      <dsp:spPr>
        <a:xfrm>
          <a:off x="905159" y="2940377"/>
          <a:ext cx="9153240" cy="7836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940" tIns="82940" rIns="82940" bIns="82940" numCol="1" spcCol="1270" anchor="ctr" anchorCtr="0">
          <a:noAutofit/>
        </a:bodyPr>
        <a:lstStyle/>
        <a:p>
          <a:pPr marL="0" lvl="0" indent="0" algn="l" defTabSz="977900">
            <a:lnSpc>
              <a:spcPct val="90000"/>
            </a:lnSpc>
            <a:spcBef>
              <a:spcPct val="0"/>
            </a:spcBef>
            <a:spcAft>
              <a:spcPct val="35000"/>
            </a:spcAft>
            <a:buNone/>
          </a:pPr>
          <a:r>
            <a:rPr lang="en-GB" sz="2200" kern="1200" dirty="0"/>
            <a:t>See this link for further info  </a:t>
          </a:r>
          <a:r>
            <a:rPr lang="en-GB" sz="2200" kern="1200" dirty="0">
              <a:hlinkClick xmlns:r="http://schemas.openxmlformats.org/officeDocument/2006/relationships" r:id="rId9"/>
            </a:rPr>
            <a:t>http://www.restorativejustice4schools.co.uk/wp/?page_id=26</a:t>
          </a:r>
          <a:endParaRPr lang="en-US" sz="2200" kern="1200" dirty="0"/>
        </a:p>
      </dsp:txBody>
      <dsp:txXfrm>
        <a:off x="905159" y="2940377"/>
        <a:ext cx="9153240" cy="78368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4/9/2021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80931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4/9/2021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884427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4/9/2021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209833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4/9/2021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273199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4/9/2021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71687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4/9/2021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00624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4/9/2021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28544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4/9/2021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910361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4/9/2021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728831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4/9/2021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729171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4/9/2021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733835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4/9/2021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08671083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dt="0"/>
  <p:txStyles>
    <p:titleStyle>
      <a:lvl1pPr algn="l" defTabSz="914400" rtl="0" eaLnBrk="1" latinLnBrk="0" hangingPunct="1">
        <a:lnSpc>
          <a:spcPct val="90000"/>
        </a:lnSpc>
        <a:spcBef>
          <a:spcPct val="0"/>
        </a:spcBef>
        <a:buNone/>
        <a:defRPr lang="en-US" sz="4200" i="0" kern="1200" cap="none" spc="-7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1.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1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7CFB609-BCB5-48F3-A772-96674F30B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947A5A"/>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dirty="0"/>
          </a:p>
        </p:txBody>
      </p:sp>
      <p:sp>
        <p:nvSpPr>
          <p:cNvPr id="73" name="Rectangle 72">
            <a:extLst>
              <a:ext uri="{FF2B5EF4-FFF2-40B4-BE49-F238E27FC236}">
                <a16:creationId xmlns:a16="http://schemas.microsoft.com/office/drawing/2014/main" id="{52251B70-2108-41BA-AC72-B834434C6E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675873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A picture containing table, white, green, room&#10;&#10;Description automatically generated">
            <a:extLst>
              <a:ext uri="{FF2B5EF4-FFF2-40B4-BE49-F238E27FC236}">
                <a16:creationId xmlns:a16="http://schemas.microsoft.com/office/drawing/2014/main" id="{00810761-A457-49A4-B208-02F71767F829}"/>
              </a:ext>
            </a:extLst>
          </p:cNvPr>
          <p:cNvPicPr>
            <a:picLocks noChangeAspect="1"/>
          </p:cNvPicPr>
          <p:nvPr/>
        </p:nvPicPr>
        <p:blipFill rotWithShape="1">
          <a:blip r:embed="rId2"/>
          <a:srcRect r="-2" b="23722"/>
          <a:stretch/>
        </p:blipFill>
        <p:spPr>
          <a:xfrm>
            <a:off x="-1864" y="10"/>
            <a:ext cx="6591299" cy="3355932"/>
          </a:xfrm>
          <a:prstGeom prst="rect">
            <a:avLst/>
          </a:prstGeom>
        </p:spPr>
      </p:pic>
      <p:pic>
        <p:nvPicPr>
          <p:cNvPr id="1026" name="Picture 2" descr="Image result for llandrindod cp school">
            <a:extLst>
              <a:ext uri="{FF2B5EF4-FFF2-40B4-BE49-F238E27FC236}">
                <a16:creationId xmlns:a16="http://schemas.microsoft.com/office/drawing/2014/main" id="{7A36EBAC-73D6-4920-84DC-CA08981E83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9281"/>
          <a:stretch/>
        </p:blipFill>
        <p:spPr bwMode="auto">
          <a:xfrm>
            <a:off x="-2" y="3509434"/>
            <a:ext cx="6591300" cy="3348566"/>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1D2369D4-64C4-40CA-B2FC-743453FA2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1973" y="643464"/>
            <a:ext cx="4143830" cy="5566305"/>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77" name="Rectangle 76">
            <a:extLst>
              <a:ext uri="{FF2B5EF4-FFF2-40B4-BE49-F238E27FC236}">
                <a16:creationId xmlns:a16="http://schemas.microsoft.com/office/drawing/2014/main" id="{73AD138D-C229-40D8-842E-020743C02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7364" y="806860"/>
            <a:ext cx="3813048" cy="52395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C3E9F288-C071-4F6A-87E1-40A8B36EF870}"/>
              </a:ext>
            </a:extLst>
          </p:cNvPr>
          <p:cNvSpPr>
            <a:spLocks noGrp="1"/>
          </p:cNvSpPr>
          <p:nvPr>
            <p:ph type="ctrTitle"/>
          </p:nvPr>
        </p:nvSpPr>
        <p:spPr>
          <a:xfrm>
            <a:off x="7844638" y="1600200"/>
            <a:ext cx="3238501" cy="3054847"/>
          </a:xfrm>
        </p:spPr>
        <p:txBody>
          <a:bodyPr>
            <a:normAutofit/>
          </a:bodyPr>
          <a:lstStyle/>
          <a:p>
            <a:r>
              <a:rPr lang="en-GB" sz="3700" b="1" dirty="0">
                <a:latin typeface="Comic Sans MS" panose="030F0702030302020204" pitchFamily="66" charset="0"/>
              </a:rPr>
              <a:t>Our Health and Wellbeing Journey</a:t>
            </a:r>
            <a:br>
              <a:rPr lang="en-GB" sz="3700" b="1" dirty="0">
                <a:latin typeface="Comic Sans MS" panose="030F0702030302020204" pitchFamily="66" charset="0"/>
              </a:rPr>
            </a:br>
            <a:r>
              <a:rPr lang="en-GB" sz="3700" b="1" dirty="0">
                <a:latin typeface="Comic Sans MS" panose="030F0702030302020204" pitchFamily="66" charset="0"/>
              </a:rPr>
              <a:t>at</a:t>
            </a:r>
            <a:br>
              <a:rPr lang="en-GB" sz="3700" b="1" dirty="0">
                <a:latin typeface="Comic Sans MS" panose="030F0702030302020204" pitchFamily="66" charset="0"/>
              </a:rPr>
            </a:br>
            <a:r>
              <a:rPr lang="en-GB" sz="3700" b="1" dirty="0">
                <a:latin typeface="Comic Sans MS" panose="030F0702030302020204" pitchFamily="66" charset="0"/>
              </a:rPr>
              <a:t>Ysgol Cefnllys</a:t>
            </a:r>
          </a:p>
        </p:txBody>
      </p:sp>
      <p:sp>
        <p:nvSpPr>
          <p:cNvPr id="3" name="Subtitle 2">
            <a:extLst>
              <a:ext uri="{FF2B5EF4-FFF2-40B4-BE49-F238E27FC236}">
                <a16:creationId xmlns:a16="http://schemas.microsoft.com/office/drawing/2014/main" id="{D8F410FD-0AE0-404F-9E44-23817B866491}"/>
              </a:ext>
            </a:extLst>
          </p:cNvPr>
          <p:cNvSpPr>
            <a:spLocks noGrp="1"/>
          </p:cNvSpPr>
          <p:nvPr>
            <p:ph type="subTitle" idx="1"/>
          </p:nvPr>
        </p:nvSpPr>
        <p:spPr>
          <a:xfrm>
            <a:off x="7844638" y="4746488"/>
            <a:ext cx="3238500" cy="1021852"/>
          </a:xfrm>
        </p:spPr>
        <p:txBody>
          <a:bodyPr>
            <a:normAutofit lnSpcReduction="10000"/>
          </a:bodyPr>
          <a:lstStyle/>
          <a:p>
            <a:endParaRPr lang="en-GB" dirty="0"/>
          </a:p>
          <a:p>
            <a:endParaRPr lang="en-GB" dirty="0"/>
          </a:p>
          <a:p>
            <a:r>
              <a:rPr lang="en-GB" sz="1200" dirty="0" err="1">
                <a:latin typeface="Comic Sans MS" panose="030F0702030302020204" pitchFamily="66" charset="0"/>
              </a:rPr>
              <a:t>K.Jenkins</a:t>
            </a:r>
            <a:r>
              <a:rPr lang="en-GB" sz="1200" dirty="0">
                <a:latin typeface="Comic Sans MS" panose="030F0702030302020204" pitchFamily="66" charset="0"/>
              </a:rPr>
              <a:t> – Head teacher</a:t>
            </a:r>
          </a:p>
          <a:p>
            <a:r>
              <a:rPr lang="en-GB" sz="1200" dirty="0">
                <a:latin typeface="Comic Sans MS" panose="030F0702030302020204" pitchFamily="66" charset="0"/>
              </a:rPr>
              <a:t>head@cefnllys.powys.sch.uk</a:t>
            </a:r>
          </a:p>
        </p:txBody>
      </p:sp>
      <p:sp>
        <p:nvSpPr>
          <p:cNvPr id="79" name="Rectangle 78">
            <a:extLst>
              <a:ext uri="{FF2B5EF4-FFF2-40B4-BE49-F238E27FC236}">
                <a16:creationId xmlns:a16="http://schemas.microsoft.com/office/drawing/2014/main" id="{2B1BAE5E-7CC8-40AD-9A7E-0469E24407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3768" y="640856"/>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81" name="Straight Connector 80">
            <a:extLst>
              <a:ext uri="{FF2B5EF4-FFF2-40B4-BE49-F238E27FC236}">
                <a16:creationId xmlns:a16="http://schemas.microsoft.com/office/drawing/2014/main" id="{101E6AB6-0657-4BF2-816B-443C9809C45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A493DB97-1EF9-40FC-9DAC-B23D646962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09708"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1FD9D93B-46F0-47D0-9A9E-8E60DA3FA8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1286150"/>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84536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F34D6-BDB4-4EAE-8E71-340EBD947F74}"/>
              </a:ext>
            </a:extLst>
          </p:cNvPr>
          <p:cNvSpPr>
            <a:spLocks noGrp="1"/>
          </p:cNvSpPr>
          <p:nvPr>
            <p:ph type="title"/>
          </p:nvPr>
        </p:nvSpPr>
        <p:spPr>
          <a:xfrm>
            <a:off x="1066800" y="642594"/>
            <a:ext cx="9940290" cy="763296"/>
          </a:xfrm>
        </p:spPr>
        <p:txBody>
          <a:bodyPr>
            <a:normAutofit/>
          </a:bodyPr>
          <a:lstStyle/>
          <a:p>
            <a:pPr algn="ctr"/>
            <a:r>
              <a:rPr lang="en-GB" sz="3200" dirty="0"/>
              <a:t>Our starting point – September 2017</a:t>
            </a:r>
          </a:p>
        </p:txBody>
      </p:sp>
      <p:sp>
        <p:nvSpPr>
          <p:cNvPr id="3" name="Content Placeholder 2">
            <a:extLst>
              <a:ext uri="{FF2B5EF4-FFF2-40B4-BE49-F238E27FC236}">
                <a16:creationId xmlns:a16="http://schemas.microsoft.com/office/drawing/2014/main" id="{C936ABC9-455B-44FC-A6AF-AE0C07FB6DBF}"/>
              </a:ext>
            </a:extLst>
          </p:cNvPr>
          <p:cNvSpPr>
            <a:spLocks noGrp="1"/>
          </p:cNvSpPr>
          <p:nvPr>
            <p:ph idx="1"/>
          </p:nvPr>
        </p:nvSpPr>
        <p:spPr/>
        <p:txBody>
          <a:bodyPr>
            <a:normAutofit/>
          </a:bodyPr>
          <a:lstStyle/>
          <a:p>
            <a:r>
              <a:rPr lang="en-GB" sz="2400" dirty="0">
                <a:latin typeface="Arial" panose="020B0604020202020204" pitchFamily="34" charset="0"/>
                <a:cs typeface="Arial" panose="020B0604020202020204" pitchFamily="34" charset="0"/>
              </a:rPr>
              <a:t>No consistent consequences or rewards for children</a:t>
            </a:r>
          </a:p>
          <a:p>
            <a:r>
              <a:rPr lang="en-GB" sz="2400" dirty="0">
                <a:latin typeface="Arial" panose="020B0604020202020204" pitchFamily="34" charset="0"/>
                <a:cs typeface="Arial" panose="020B0604020202020204" pitchFamily="34" charset="0"/>
              </a:rPr>
              <a:t>Regular exclusions – 2017-18 school was in top 10 Powys Primary schools with most exclusions</a:t>
            </a:r>
          </a:p>
          <a:p>
            <a:r>
              <a:rPr lang="en-GB" sz="2400" dirty="0">
                <a:latin typeface="Arial" panose="020B0604020202020204" pitchFamily="34" charset="0"/>
                <a:cs typeface="Arial" panose="020B0604020202020204" pitchFamily="34" charset="0"/>
              </a:rPr>
              <a:t>Behaviour Incidents. Regular disruption to nearly all classes</a:t>
            </a:r>
          </a:p>
          <a:p>
            <a:r>
              <a:rPr lang="en-GB" sz="2400" dirty="0">
                <a:latin typeface="Arial" panose="020B0604020202020204" pitchFamily="34" charset="0"/>
                <a:cs typeface="Arial" panose="020B0604020202020204" pitchFamily="34" charset="0"/>
              </a:rPr>
              <a:t>Incidents of violent behaviour and verbal abuse to staff and pupils</a:t>
            </a:r>
          </a:p>
          <a:p>
            <a:r>
              <a:rPr lang="en-GB" sz="2400" dirty="0">
                <a:latin typeface="Arial" panose="020B0604020202020204" pitchFamily="34" charset="0"/>
                <a:cs typeface="Arial" panose="020B0604020202020204" pitchFamily="34" charset="0"/>
              </a:rPr>
              <a:t>43% parents thought pupil’s behaviour was an issue, 40% pupils said behaviour affected them in the classroom and 32% saw behaviour at playtimes as an issue</a:t>
            </a:r>
          </a:p>
          <a:p>
            <a:endParaRPr lang="en-GB" sz="18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5983805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Questionnaire results 2017</a:t>
            </a:r>
            <a:endParaRPr lang="en-US" dirty="0"/>
          </a:p>
        </p:txBody>
      </p:sp>
      <p:sp>
        <p:nvSpPr>
          <p:cNvPr id="3" name="Content Placeholder 2"/>
          <p:cNvSpPr>
            <a:spLocks noGrp="1"/>
          </p:cNvSpPr>
          <p:nvPr>
            <p:ph idx="1"/>
          </p:nvPr>
        </p:nvSpPr>
        <p:spPr/>
        <p:txBody>
          <a:bodyPr/>
          <a:lstStyle/>
          <a:p>
            <a:r>
              <a:rPr lang="en-GB" dirty="0"/>
              <a:t>Parent questionnaire results in 2017</a:t>
            </a:r>
          </a:p>
          <a:p>
            <a:endParaRPr lang="en-GB" dirty="0"/>
          </a:p>
          <a:p>
            <a:endParaRPr lang="en-GB" dirty="0"/>
          </a:p>
          <a:p>
            <a:endParaRPr lang="en-GB" dirty="0"/>
          </a:p>
          <a:p>
            <a:endParaRPr lang="en-GB" dirty="0"/>
          </a:p>
          <a:p>
            <a:endParaRPr lang="en-GB" dirty="0"/>
          </a:p>
          <a:p>
            <a:r>
              <a:rPr lang="en-GB" dirty="0"/>
              <a:t>Pupil questionnaire results in 2017</a:t>
            </a:r>
          </a:p>
          <a:p>
            <a:endParaRPr lang="en-US" dirty="0"/>
          </a:p>
        </p:txBody>
      </p:sp>
      <p:pic>
        <p:nvPicPr>
          <p:cNvPr id="5" name="Picture 4"/>
          <p:cNvPicPr>
            <a:picLocks noChangeAspect="1"/>
          </p:cNvPicPr>
          <p:nvPr/>
        </p:nvPicPr>
        <p:blipFill>
          <a:blip r:embed="rId2"/>
          <a:stretch>
            <a:fillRect/>
          </a:stretch>
        </p:blipFill>
        <p:spPr>
          <a:xfrm>
            <a:off x="1177290" y="2469832"/>
            <a:ext cx="5754052" cy="1721889"/>
          </a:xfrm>
          <a:prstGeom prst="rect">
            <a:avLst/>
          </a:prstGeom>
        </p:spPr>
      </p:pic>
      <p:pic>
        <p:nvPicPr>
          <p:cNvPr id="6" name="Picture 5"/>
          <p:cNvPicPr>
            <a:picLocks noChangeAspect="1"/>
          </p:cNvPicPr>
          <p:nvPr/>
        </p:nvPicPr>
        <p:blipFill>
          <a:blip r:embed="rId3"/>
          <a:stretch>
            <a:fillRect/>
          </a:stretch>
        </p:blipFill>
        <p:spPr>
          <a:xfrm>
            <a:off x="1066800" y="4671631"/>
            <a:ext cx="6115050" cy="1647825"/>
          </a:xfrm>
          <a:prstGeom prst="rect">
            <a:avLst/>
          </a:prstGeom>
        </p:spPr>
      </p:pic>
    </p:spTree>
    <p:extLst>
      <p:ext uri="{BB962C8B-B14F-4D97-AF65-F5344CB8AC3E}">
        <p14:creationId xmlns:p14="http://schemas.microsoft.com/office/powerpoint/2010/main" val="3479654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FB69F-7FB3-4624-8725-FEB400001434}"/>
              </a:ext>
            </a:extLst>
          </p:cNvPr>
          <p:cNvSpPr>
            <a:spLocks noGrp="1"/>
          </p:cNvSpPr>
          <p:nvPr>
            <p:ph type="title"/>
          </p:nvPr>
        </p:nvSpPr>
        <p:spPr>
          <a:xfrm>
            <a:off x="1066800" y="642594"/>
            <a:ext cx="10058400" cy="1371600"/>
          </a:xfrm>
        </p:spPr>
        <p:txBody>
          <a:bodyPr>
            <a:noAutofit/>
          </a:bodyPr>
          <a:lstStyle/>
          <a:p>
            <a:pPr algn="ctr"/>
            <a:r>
              <a:rPr lang="en-GB" sz="2000" dirty="0"/>
              <a:t>In September 2017 we ensured the basics of behaviour management were implemented with a whole school policy based on rewards and sanctions </a:t>
            </a:r>
            <a:br>
              <a:rPr lang="en-GB" sz="2000" dirty="0"/>
            </a:br>
            <a:r>
              <a:rPr lang="en-GB" sz="2000" dirty="0"/>
              <a:t>The impact was a more settled and consistent approach to behaviour understood by pupils, staff and parents </a:t>
            </a:r>
          </a:p>
        </p:txBody>
      </p:sp>
      <p:sp>
        <p:nvSpPr>
          <p:cNvPr id="3" name="Content Placeholder 2">
            <a:extLst>
              <a:ext uri="{FF2B5EF4-FFF2-40B4-BE49-F238E27FC236}">
                <a16:creationId xmlns:a16="http://schemas.microsoft.com/office/drawing/2014/main" id="{D617B898-1659-43F8-9FDC-574FB05AB3EA}"/>
              </a:ext>
            </a:extLst>
          </p:cNvPr>
          <p:cNvSpPr>
            <a:spLocks noGrp="1"/>
          </p:cNvSpPr>
          <p:nvPr>
            <p:ph idx="1"/>
          </p:nvPr>
        </p:nvSpPr>
        <p:spPr>
          <a:xfrm>
            <a:off x="2250918" y="1971815"/>
            <a:ext cx="9099172" cy="680697"/>
          </a:xfrm>
        </p:spPr>
        <p:txBody>
          <a:bodyPr>
            <a:normAutofit fontScale="92500" lnSpcReduction="10000"/>
          </a:bodyPr>
          <a:lstStyle/>
          <a:p>
            <a:pPr marL="0" indent="0" algn="ctr">
              <a:buNone/>
            </a:pPr>
            <a:r>
              <a:rPr lang="en-GB" sz="2000" dirty="0"/>
              <a:t>However we soon realised this wasn’t sufficient for the children in our school and the holistic approach to Health &amp; Wellbeing at our school has continued to develop </a:t>
            </a:r>
          </a:p>
          <a:p>
            <a:pPr marL="0" indent="0" algn="ctr">
              <a:buNone/>
            </a:pPr>
            <a:endParaRPr lang="en-GB" sz="2000" dirty="0"/>
          </a:p>
          <a:p>
            <a:pPr marL="0" indent="0" algn="ctr">
              <a:buNone/>
            </a:pPr>
            <a:endParaRPr lang="en-GB" sz="2000" dirty="0"/>
          </a:p>
          <a:p>
            <a:pPr algn="ctr"/>
            <a:endParaRPr lang="en-GB" sz="2000" dirty="0"/>
          </a:p>
          <a:p>
            <a:pPr algn="ctr"/>
            <a:endParaRPr lang="en-GB" sz="2000" dirty="0"/>
          </a:p>
          <a:p>
            <a:pPr algn="ctr"/>
            <a:endParaRPr lang="en-GB" sz="2000" dirty="0"/>
          </a:p>
        </p:txBody>
      </p:sp>
      <p:pic>
        <p:nvPicPr>
          <p:cNvPr id="2050" name="Picture 2" descr="Image result for restorative justice">
            <a:extLst>
              <a:ext uri="{FF2B5EF4-FFF2-40B4-BE49-F238E27FC236}">
                <a16:creationId xmlns:a16="http://schemas.microsoft.com/office/drawing/2014/main" id="{848F5E82-0763-44BE-A17F-5B63D8C483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2955" y="2484283"/>
            <a:ext cx="1509932" cy="14772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9029166-CA7D-4197-AFB0-C1010B6B101E}"/>
              </a:ext>
            </a:extLst>
          </p:cNvPr>
          <p:cNvPicPr/>
          <p:nvPr/>
        </p:nvPicPr>
        <p:blipFill>
          <a:blip r:embed="rId3"/>
          <a:stretch>
            <a:fillRect/>
          </a:stretch>
        </p:blipFill>
        <p:spPr>
          <a:xfrm>
            <a:off x="2382728" y="2885758"/>
            <a:ext cx="2449830" cy="1314450"/>
          </a:xfrm>
          <a:prstGeom prst="rect">
            <a:avLst/>
          </a:prstGeom>
        </p:spPr>
      </p:pic>
      <p:pic>
        <p:nvPicPr>
          <p:cNvPr id="7" name="Picture 6">
            <a:extLst>
              <a:ext uri="{FF2B5EF4-FFF2-40B4-BE49-F238E27FC236}">
                <a16:creationId xmlns:a16="http://schemas.microsoft.com/office/drawing/2014/main" id="{159E44E0-2DB9-44AC-BB50-0BF5476EC375}"/>
              </a:ext>
            </a:extLst>
          </p:cNvPr>
          <p:cNvPicPr/>
          <p:nvPr/>
        </p:nvPicPr>
        <p:blipFill>
          <a:blip r:embed="rId4"/>
          <a:stretch>
            <a:fillRect/>
          </a:stretch>
        </p:blipFill>
        <p:spPr>
          <a:xfrm rot="5400000">
            <a:off x="9879149" y="3170925"/>
            <a:ext cx="2143125" cy="1581150"/>
          </a:xfrm>
          <a:prstGeom prst="rect">
            <a:avLst/>
          </a:prstGeom>
        </p:spPr>
      </p:pic>
      <p:sp>
        <p:nvSpPr>
          <p:cNvPr id="4" name="Rectangle 3">
            <a:extLst>
              <a:ext uri="{FF2B5EF4-FFF2-40B4-BE49-F238E27FC236}">
                <a16:creationId xmlns:a16="http://schemas.microsoft.com/office/drawing/2014/main" id="{E667356A-0493-4B51-8184-8704A610438B}"/>
              </a:ext>
            </a:extLst>
          </p:cNvPr>
          <p:cNvSpPr/>
          <p:nvPr/>
        </p:nvSpPr>
        <p:spPr>
          <a:xfrm>
            <a:off x="1453351" y="5876852"/>
            <a:ext cx="3209019" cy="677108"/>
          </a:xfrm>
          <a:prstGeom prst="rect">
            <a:avLst/>
          </a:prstGeom>
        </p:spPr>
        <p:txBody>
          <a:bodyPr wrap="square">
            <a:spAutoFit/>
          </a:bodyPr>
          <a:lstStyle/>
          <a:p>
            <a:pPr algn="ctr"/>
            <a:r>
              <a:rPr lang="en-GB" sz="2000" b="1" dirty="0">
                <a:solidFill>
                  <a:srgbClr val="000000"/>
                </a:solidFill>
                <a:latin typeface="Comic Sans MS" panose="030F0702030302020204" pitchFamily="66" charset="0"/>
              </a:rPr>
              <a:t>" I CAN SEE SCRIPTS </a:t>
            </a:r>
            <a:r>
              <a:rPr lang="en-GB" dirty="0">
                <a:solidFill>
                  <a:srgbClr val="000000"/>
                </a:solidFill>
                <a:latin typeface="Chalkboard"/>
              </a:rPr>
              <a:t>"</a:t>
            </a:r>
            <a:endParaRPr lang="en-GB" dirty="0"/>
          </a:p>
        </p:txBody>
      </p:sp>
      <p:pic>
        <p:nvPicPr>
          <p:cNvPr id="2056" name="Picture 8" descr="Image result for yoga for kids">
            <a:extLst>
              <a:ext uri="{FF2B5EF4-FFF2-40B4-BE49-F238E27FC236}">
                <a16:creationId xmlns:a16="http://schemas.microsoft.com/office/drawing/2014/main" id="{AF41255C-E934-49CB-945A-C27F189584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3510" y="4296296"/>
            <a:ext cx="2574351" cy="1473534"/>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0" descr="Image result for kidscape">
            <a:extLst>
              <a:ext uri="{FF2B5EF4-FFF2-40B4-BE49-F238E27FC236}">
                <a16:creationId xmlns:a16="http://schemas.microsoft.com/office/drawing/2014/main" id="{D74184CB-5AFB-42AA-A66E-BA5B10E59288}"/>
              </a:ext>
            </a:extLst>
          </p:cNvPr>
          <p:cNvSpPr>
            <a:spLocks noChangeAspect="1" noChangeArrowheads="1"/>
          </p:cNvSpPr>
          <p:nvPr/>
        </p:nvSpPr>
        <p:spPr bwMode="auto">
          <a:xfrm>
            <a:off x="5943600" y="3276600"/>
            <a:ext cx="1994452" cy="199445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2062" name="Picture 14" descr="Image result for kidscape">
            <a:extLst>
              <a:ext uri="{FF2B5EF4-FFF2-40B4-BE49-F238E27FC236}">
                <a16:creationId xmlns:a16="http://schemas.microsoft.com/office/drawing/2014/main" id="{DF9D038F-46E5-4667-804D-0B4A10472FA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21898" y="5075184"/>
            <a:ext cx="1928813" cy="12858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A95BCAA3-DCD5-4745-9E9D-D503CED7D82A}"/>
              </a:ext>
            </a:extLst>
          </p:cNvPr>
          <p:cNvPicPr>
            <a:picLocks noChangeAspect="1"/>
          </p:cNvPicPr>
          <p:nvPr/>
        </p:nvPicPr>
        <p:blipFill>
          <a:blip r:embed="rId7"/>
          <a:stretch>
            <a:fillRect/>
          </a:stretch>
        </p:blipFill>
        <p:spPr>
          <a:xfrm>
            <a:off x="6429494" y="4302299"/>
            <a:ext cx="2200275" cy="2076450"/>
          </a:xfrm>
          <a:prstGeom prst="rect">
            <a:avLst/>
          </a:prstGeom>
        </p:spPr>
      </p:pic>
      <p:sp>
        <p:nvSpPr>
          <p:cNvPr id="12" name="TextBox 11">
            <a:extLst>
              <a:ext uri="{FF2B5EF4-FFF2-40B4-BE49-F238E27FC236}">
                <a16:creationId xmlns:a16="http://schemas.microsoft.com/office/drawing/2014/main" id="{596AE8DB-D224-4EE0-A35F-351AA868641F}"/>
              </a:ext>
            </a:extLst>
          </p:cNvPr>
          <p:cNvSpPr txBox="1"/>
          <p:nvPr/>
        </p:nvSpPr>
        <p:spPr>
          <a:xfrm>
            <a:off x="4399722" y="4617984"/>
            <a:ext cx="1696277" cy="646331"/>
          </a:xfrm>
          <a:prstGeom prst="rect">
            <a:avLst/>
          </a:prstGeom>
          <a:noFill/>
        </p:spPr>
        <p:txBody>
          <a:bodyPr wrap="square" rtlCol="0">
            <a:spAutoFit/>
          </a:bodyPr>
          <a:lstStyle/>
          <a:p>
            <a:pPr algn="ctr"/>
            <a:r>
              <a:rPr lang="en-GB" b="1" dirty="0">
                <a:latin typeface="Aharoni" panose="02010803020104030203" pitchFamily="2" charset="-79"/>
                <a:cs typeface="Aharoni" panose="02010803020104030203" pitchFamily="2" charset="-79"/>
              </a:rPr>
              <a:t>ACES TRAINING </a:t>
            </a:r>
          </a:p>
        </p:txBody>
      </p:sp>
      <p:pic>
        <p:nvPicPr>
          <p:cNvPr id="1028" name="Picture 4" descr="Jobs with NURTUREUK | CharityJob">
            <a:extLst>
              <a:ext uri="{FF2B5EF4-FFF2-40B4-BE49-F238E27FC236}">
                <a16:creationId xmlns:a16="http://schemas.microsoft.com/office/drawing/2014/main" id="{A6C174D9-7991-4CE3-8065-83191F444A2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70635" y="2704845"/>
            <a:ext cx="2449830" cy="1337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3335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434EC-AC56-4821-8A32-4E08FE253FE2}"/>
              </a:ext>
            </a:extLst>
          </p:cNvPr>
          <p:cNvSpPr>
            <a:spLocks noGrp="1"/>
          </p:cNvSpPr>
          <p:nvPr>
            <p:ph type="title"/>
          </p:nvPr>
        </p:nvSpPr>
        <p:spPr>
          <a:xfrm>
            <a:off x="1066800" y="779318"/>
            <a:ext cx="6695209" cy="1234876"/>
          </a:xfrm>
        </p:spPr>
        <p:txBody>
          <a:bodyPr>
            <a:normAutofit fontScale="90000"/>
          </a:bodyPr>
          <a:lstStyle/>
          <a:p>
            <a:pPr algn="ctr"/>
            <a:br>
              <a:rPr lang="en-GB" sz="4200" b="1" dirty="0">
                <a:latin typeface="Comic Sans MS" panose="030F0702030302020204" pitchFamily="66" charset="0"/>
              </a:rPr>
            </a:br>
            <a:br>
              <a:rPr lang="en-GB" b="1" dirty="0">
                <a:latin typeface="Comic Sans MS" panose="030F0702030302020204" pitchFamily="66" charset="0"/>
              </a:rPr>
            </a:br>
            <a:r>
              <a:rPr lang="en-GB" sz="4200" b="1" dirty="0">
                <a:latin typeface="Comic Sans MS" panose="030F0702030302020204" pitchFamily="66" charset="0"/>
              </a:rPr>
              <a:t>Restorative Justice</a:t>
            </a:r>
            <a:br>
              <a:rPr lang="en-GB" sz="4200" b="1" dirty="0">
                <a:latin typeface="Comic Sans MS" panose="030F0702030302020204" pitchFamily="66" charset="0"/>
              </a:rPr>
            </a:br>
            <a:br>
              <a:rPr lang="en-GB" b="1" dirty="0">
                <a:latin typeface="Comic Sans MS" panose="030F0702030302020204" pitchFamily="66" charset="0"/>
              </a:rPr>
            </a:br>
            <a:endParaRPr lang="en-GB" sz="4200" b="1" dirty="0">
              <a:latin typeface="Comic Sans MS" panose="030F0702030302020204" pitchFamily="66" charset="0"/>
            </a:endParaRPr>
          </a:p>
        </p:txBody>
      </p:sp>
      <p:graphicFrame>
        <p:nvGraphicFramePr>
          <p:cNvPr id="5" name="Content Placeholder 2">
            <a:extLst>
              <a:ext uri="{FF2B5EF4-FFF2-40B4-BE49-F238E27FC236}">
                <a16:creationId xmlns:a16="http://schemas.microsoft.com/office/drawing/2014/main" id="{CE7A1FC6-C8BB-449A-8993-99529B093DF2}"/>
              </a:ext>
            </a:extLst>
          </p:cNvPr>
          <p:cNvGraphicFramePr>
            <a:graphicFrameLocks noGrp="1"/>
          </p:cNvGraphicFramePr>
          <p:nvPr>
            <p:ph idx="1"/>
            <p:extLst>
              <p:ext uri="{D42A27DB-BD31-4B8C-83A1-F6EECF244321}">
                <p14:modId xmlns:p14="http://schemas.microsoft.com/office/powerpoint/2010/main" val="1127961373"/>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64682" y="361561"/>
            <a:ext cx="2760518" cy="2070389"/>
          </a:xfrm>
          <a:prstGeom prst="rect">
            <a:avLst/>
          </a:prstGeom>
        </p:spPr>
      </p:pic>
    </p:spTree>
    <p:extLst>
      <p:ext uri="{BB962C8B-B14F-4D97-AF65-F5344CB8AC3E}">
        <p14:creationId xmlns:p14="http://schemas.microsoft.com/office/powerpoint/2010/main" val="8819988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43C55-C5FF-45A6-909E-5CC0B96AB134}"/>
              </a:ext>
            </a:extLst>
          </p:cNvPr>
          <p:cNvSpPr>
            <a:spLocks noGrp="1"/>
          </p:cNvSpPr>
          <p:nvPr>
            <p:ph type="title"/>
          </p:nvPr>
        </p:nvSpPr>
        <p:spPr>
          <a:xfrm>
            <a:off x="707830" y="727823"/>
            <a:ext cx="3128880" cy="5402353"/>
          </a:xfrm>
        </p:spPr>
        <p:txBody>
          <a:bodyPr>
            <a:normAutofit fontScale="90000"/>
          </a:bodyPr>
          <a:lstStyle/>
          <a:p>
            <a:br>
              <a:rPr lang="en-GB" sz="1300" dirty="0">
                <a:latin typeface="Comic Sans MS" panose="030F0702030302020204" pitchFamily="66" charset="0"/>
              </a:rPr>
            </a:br>
            <a:br>
              <a:rPr lang="en-GB" sz="1300" dirty="0">
                <a:latin typeface="Comic Sans MS" panose="030F0702030302020204" pitchFamily="66" charset="0"/>
              </a:rPr>
            </a:br>
            <a:br>
              <a:rPr lang="en-GB" sz="1300" dirty="0">
                <a:latin typeface="Comic Sans MS" panose="030F0702030302020204" pitchFamily="66" charset="0"/>
              </a:rPr>
            </a:br>
            <a:br>
              <a:rPr lang="en-GB" sz="1300" dirty="0">
                <a:latin typeface="Comic Sans MS" panose="030F0702030302020204" pitchFamily="66" charset="0"/>
              </a:rPr>
            </a:br>
            <a:br>
              <a:rPr lang="en-GB" sz="1300" dirty="0">
                <a:latin typeface="Comic Sans MS" panose="030F0702030302020204" pitchFamily="66" charset="0"/>
              </a:rPr>
            </a:br>
            <a:br>
              <a:rPr lang="en-GB" sz="1300" dirty="0">
                <a:latin typeface="Comic Sans MS" panose="030F0702030302020204" pitchFamily="66" charset="0"/>
              </a:rPr>
            </a:br>
            <a:br>
              <a:rPr lang="en-GB" sz="1300" dirty="0">
                <a:latin typeface="Comic Sans MS" panose="030F0702030302020204" pitchFamily="66" charset="0"/>
              </a:rPr>
            </a:br>
            <a:br>
              <a:rPr lang="en-GB" sz="1300" dirty="0">
                <a:latin typeface="Comic Sans MS" panose="030F0702030302020204" pitchFamily="66" charset="0"/>
              </a:rPr>
            </a:br>
            <a:br>
              <a:rPr lang="en-GB" sz="1300" dirty="0">
                <a:latin typeface="Comic Sans MS" panose="030F0702030302020204" pitchFamily="66" charset="0"/>
              </a:rPr>
            </a:br>
            <a:r>
              <a:rPr lang="en-GB" sz="1300" dirty="0">
                <a:latin typeface="Comic Sans MS" panose="030F0702030302020204" pitchFamily="66" charset="0"/>
              </a:rPr>
              <a:t>The nurturing approach offers a range of opportunities for children and young people to engage with missing early nurturing experiences, giving them the social and emotional skills to do well at school and with peers, develop their resilience and their capacity to deal more confidently with the trials and tribulations of life, for life.</a:t>
            </a:r>
            <a:br>
              <a:rPr lang="en-GB" sz="1300" dirty="0">
                <a:latin typeface="Comic Sans MS" panose="030F0702030302020204" pitchFamily="66" charset="0"/>
              </a:rPr>
            </a:br>
            <a:br>
              <a:rPr lang="en-GB" sz="1400" dirty="0">
                <a:latin typeface="Comic Sans MS" panose="030F0702030302020204" pitchFamily="66" charset="0"/>
              </a:rPr>
            </a:br>
            <a:br>
              <a:rPr lang="en-GB" sz="1400" dirty="0">
                <a:latin typeface="Comic Sans MS" panose="030F0702030302020204" pitchFamily="66" charset="0"/>
              </a:rPr>
            </a:br>
            <a:br>
              <a:rPr lang="en-GB" sz="1400" dirty="0">
                <a:latin typeface="Comic Sans MS" panose="030F0702030302020204" pitchFamily="66" charset="0"/>
              </a:rPr>
            </a:br>
            <a:br>
              <a:rPr lang="en-GB" sz="1400" dirty="0">
                <a:latin typeface="Comic Sans MS" panose="030F0702030302020204" pitchFamily="66" charset="0"/>
              </a:rPr>
            </a:br>
            <a:r>
              <a:rPr lang="en-GB" sz="1400" dirty="0">
                <a:latin typeface="Comic Sans MS" panose="030F0702030302020204" pitchFamily="66" charset="0"/>
              </a:rPr>
              <a:t>The Boxall Profile is a two-part assessment tool designed to track the progress of cognitive development and behavioural traits of children and young people through their education. The two-part checklist, which is completed by staff who know the child and young person best, is quick — and, very importantly, identifies the levels of skills the children and young people possess to access learning.</a:t>
            </a:r>
          </a:p>
        </p:txBody>
      </p:sp>
      <p:pic>
        <p:nvPicPr>
          <p:cNvPr id="2050" name="Picture 2" descr="Jobs with NURTUREUK | CharityJob">
            <a:extLst>
              <a:ext uri="{FF2B5EF4-FFF2-40B4-BE49-F238E27FC236}">
                <a16:creationId xmlns:a16="http://schemas.microsoft.com/office/drawing/2014/main" id="{E278032C-E9A6-422F-91E3-76671C277A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830" y="683123"/>
            <a:ext cx="2091931" cy="114230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3C46BAB-403B-4D04-ADA9-7632F3380480}"/>
              </a:ext>
            </a:extLst>
          </p:cNvPr>
          <p:cNvPicPr>
            <a:picLocks noChangeAspect="1"/>
          </p:cNvPicPr>
          <p:nvPr/>
        </p:nvPicPr>
        <p:blipFill>
          <a:blip r:embed="rId3"/>
          <a:stretch>
            <a:fillRect/>
          </a:stretch>
        </p:blipFill>
        <p:spPr>
          <a:xfrm>
            <a:off x="4076990" y="2162444"/>
            <a:ext cx="2399224" cy="2533109"/>
          </a:xfrm>
          <a:prstGeom prst="rect">
            <a:avLst/>
          </a:prstGeom>
        </p:spPr>
      </p:pic>
      <p:pic>
        <p:nvPicPr>
          <p:cNvPr id="8" name="Picture 7">
            <a:extLst>
              <a:ext uri="{FF2B5EF4-FFF2-40B4-BE49-F238E27FC236}">
                <a16:creationId xmlns:a16="http://schemas.microsoft.com/office/drawing/2014/main" id="{1CA2131C-D4EB-4B51-8A8E-8D659C8DE946}"/>
              </a:ext>
            </a:extLst>
          </p:cNvPr>
          <p:cNvPicPr>
            <a:picLocks noChangeAspect="1"/>
          </p:cNvPicPr>
          <p:nvPr/>
        </p:nvPicPr>
        <p:blipFill>
          <a:blip r:embed="rId4"/>
          <a:stretch>
            <a:fillRect/>
          </a:stretch>
        </p:blipFill>
        <p:spPr>
          <a:xfrm>
            <a:off x="6716494" y="895546"/>
            <a:ext cx="4850195" cy="4845378"/>
          </a:xfrm>
          <a:prstGeom prst="rect">
            <a:avLst/>
          </a:prstGeom>
        </p:spPr>
      </p:pic>
    </p:spTree>
    <p:extLst>
      <p:ext uri="{BB962C8B-B14F-4D97-AF65-F5344CB8AC3E}">
        <p14:creationId xmlns:p14="http://schemas.microsoft.com/office/powerpoint/2010/main" val="23810379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D5851415-CF4E-4C41-9E36-04E444B51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15" name="Content Placeholder 14" descr="A picture containing table, indoor, sitting, room&#10;&#10;Description automatically generated">
            <a:extLst>
              <a:ext uri="{FF2B5EF4-FFF2-40B4-BE49-F238E27FC236}">
                <a16:creationId xmlns:a16="http://schemas.microsoft.com/office/drawing/2014/main" id="{8F715FA2-7B93-4668-8465-A4C6C40AAD49}"/>
              </a:ext>
            </a:extLst>
          </p:cNvPr>
          <p:cNvPicPr>
            <a:picLocks noChangeAspect="1"/>
          </p:cNvPicPr>
          <p:nvPr/>
        </p:nvPicPr>
        <p:blipFill rotWithShape="1">
          <a:blip r:embed="rId2">
            <a:extLst>
              <a:ext uri="{28A0092B-C50C-407E-A947-70E740481C1C}">
                <a14:useLocalDpi xmlns:a14="http://schemas.microsoft.com/office/drawing/2010/main" val="0"/>
              </a:ext>
            </a:extLst>
          </a:blip>
          <a:srcRect t="15250" b="9750"/>
          <a:stretch/>
        </p:blipFill>
        <p:spPr>
          <a:xfrm>
            <a:off x="20" y="-3"/>
            <a:ext cx="12191980" cy="6858000"/>
          </a:xfrm>
          <a:prstGeom prst="rect">
            <a:avLst/>
          </a:prstGeom>
        </p:spPr>
      </p:pic>
      <p:sp>
        <p:nvSpPr>
          <p:cNvPr id="26" name="Rectangle 25">
            <a:extLst>
              <a:ext uri="{FF2B5EF4-FFF2-40B4-BE49-F238E27FC236}">
                <a16:creationId xmlns:a16="http://schemas.microsoft.com/office/drawing/2014/main" id="{3EA2D33E-BAA2-467B-80B0-8887D9A99F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1521" y="237744"/>
            <a:ext cx="3804945" cy="6382512"/>
          </a:xfrm>
          <a:prstGeom prst="rect">
            <a:avLst/>
          </a:prstGeom>
          <a:solidFill>
            <a:schemeClr val="bg1">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Rectangle 27">
            <a:extLst>
              <a:ext uri="{FF2B5EF4-FFF2-40B4-BE49-F238E27FC236}">
                <a16:creationId xmlns:a16="http://schemas.microsoft.com/office/drawing/2014/main" id="{6067C508-2065-42E3-98D2-F3A9B8339B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06633" y="402336"/>
            <a:ext cx="3474720" cy="605332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6257C72-2AA9-4D64-A0A3-605D81DB81BD}"/>
              </a:ext>
            </a:extLst>
          </p:cNvPr>
          <p:cNvSpPr>
            <a:spLocks noGrp="1"/>
          </p:cNvSpPr>
          <p:nvPr>
            <p:ph type="title"/>
          </p:nvPr>
        </p:nvSpPr>
        <p:spPr>
          <a:xfrm>
            <a:off x="9372600" y="2737225"/>
            <a:ext cx="2261681" cy="291726"/>
          </a:xfrm>
        </p:spPr>
        <p:txBody>
          <a:bodyPr anchor="b">
            <a:normAutofit/>
          </a:bodyPr>
          <a:lstStyle/>
          <a:p>
            <a:pPr fontAlgn="t"/>
            <a:br>
              <a:rPr lang="en-GB" sz="700" dirty="0">
                <a:latin typeface="Comic Sans MS" panose="030F0702030302020204" pitchFamily="66" charset="0"/>
              </a:rPr>
            </a:br>
            <a:endParaRPr lang="en-GB" sz="700" dirty="0">
              <a:latin typeface="Comic Sans MS" panose="030F0702030302020204" pitchFamily="66" charset="0"/>
            </a:endParaRPr>
          </a:p>
        </p:txBody>
      </p:sp>
      <p:pic>
        <p:nvPicPr>
          <p:cNvPr id="17" name="Picture 16" descr="A group of people in a room&#10;&#10;Description automatically generated">
            <a:extLst>
              <a:ext uri="{FF2B5EF4-FFF2-40B4-BE49-F238E27FC236}">
                <a16:creationId xmlns:a16="http://schemas.microsoft.com/office/drawing/2014/main" id="{C8A87598-A57B-42D0-8C06-A3C7DFDC103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2530" r="2" b="2864"/>
          <a:stretch/>
        </p:blipFill>
        <p:spPr>
          <a:xfrm>
            <a:off x="8306633" y="398435"/>
            <a:ext cx="3474720" cy="2204929"/>
          </a:xfrm>
          <a:prstGeom prst="rect">
            <a:avLst/>
          </a:prstGeom>
        </p:spPr>
      </p:pic>
      <p:sp>
        <p:nvSpPr>
          <p:cNvPr id="21" name="Content Placeholder 20">
            <a:extLst>
              <a:ext uri="{FF2B5EF4-FFF2-40B4-BE49-F238E27FC236}">
                <a16:creationId xmlns:a16="http://schemas.microsoft.com/office/drawing/2014/main" id="{D32B9192-F1E2-482A-8384-B12871580208}"/>
              </a:ext>
            </a:extLst>
          </p:cNvPr>
          <p:cNvSpPr>
            <a:spLocks noGrp="1"/>
          </p:cNvSpPr>
          <p:nvPr>
            <p:ph idx="1"/>
          </p:nvPr>
        </p:nvSpPr>
        <p:spPr>
          <a:xfrm>
            <a:off x="8470147" y="2883088"/>
            <a:ext cx="3164134" cy="3365312"/>
          </a:xfrm>
        </p:spPr>
        <p:txBody>
          <a:bodyPr>
            <a:normAutofit fontScale="77500" lnSpcReduction="20000"/>
          </a:bodyPr>
          <a:lstStyle/>
          <a:p>
            <a:pPr algn="ctr"/>
            <a:br>
              <a:rPr lang="en-GB" sz="800" b="1" dirty="0"/>
            </a:br>
            <a:br>
              <a:rPr lang="en-GB" sz="1800" b="1" dirty="0"/>
            </a:br>
            <a:br>
              <a:rPr lang="en-GB" sz="1800" b="1" dirty="0"/>
            </a:br>
            <a:r>
              <a:rPr lang="en-GB" sz="1800" b="1" dirty="0"/>
              <a:t>YOGA</a:t>
            </a:r>
            <a:br>
              <a:rPr lang="en-GB" sz="1800" b="1" dirty="0"/>
            </a:br>
            <a:r>
              <a:rPr lang="en-GB" sz="1800" b="1" dirty="0">
                <a:latin typeface="Comic Sans MS" panose="030F0702030302020204" pitchFamily="66" charset="0"/>
              </a:rPr>
              <a:t>In the Spring and Summer terms 2019 we have been lucky to have Georgie the yoga teacher in to school funded jointly with a local school, she has carried out yoga sessions with all children from Year 2-6.  Our staff received training for 5min yoga for children so that they can carry on these invaluable sessions.</a:t>
            </a:r>
            <a:br>
              <a:rPr lang="en-GB" sz="1800" b="1" dirty="0">
                <a:latin typeface="Comic Sans MS" panose="030F0702030302020204" pitchFamily="66" charset="0"/>
              </a:rPr>
            </a:br>
            <a:endParaRPr lang="en-US" sz="1800" b="1" dirty="0">
              <a:solidFill>
                <a:schemeClr val="tx1">
                  <a:lumMod val="85000"/>
                  <a:lumOff val="15000"/>
                </a:schemeClr>
              </a:solidFill>
            </a:endParaRPr>
          </a:p>
        </p:txBody>
      </p:sp>
    </p:spTree>
    <p:extLst>
      <p:ext uri="{BB962C8B-B14F-4D97-AF65-F5344CB8AC3E}">
        <p14:creationId xmlns:p14="http://schemas.microsoft.com/office/powerpoint/2010/main" val="4277358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75000"/>
              <a:alpha val="60000"/>
            </a:schemeClr>
          </a:solidFill>
          <a:ln w="6350" cap="flat" cmpd="sng" algn="ctr">
            <a:noFill/>
            <a:prstDash val="solid"/>
          </a:ln>
          <a:effectLst>
            <a:softEdge rad="0"/>
          </a:effectLst>
        </p:spPr>
      </p:sp>
      <p:sp>
        <p:nvSpPr>
          <p:cNvPr id="12" name="Rectangle 11">
            <a:extLst>
              <a:ext uri="{FF2B5EF4-FFF2-40B4-BE49-F238E27FC236}">
                <a16:creationId xmlns:a16="http://schemas.microsoft.com/office/drawing/2014/main" id="{1B19C35E-4E30-4F1D-9FC2-F2FA6191E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19" y="466344"/>
            <a:ext cx="3959352" cy="59253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C9BAF1D9-D1A7-428C-ADC9-F1381BBBCC96}"/>
              </a:ext>
            </a:extLst>
          </p:cNvPr>
          <p:cNvSpPr>
            <a:spLocks noGrp="1"/>
          </p:cNvSpPr>
          <p:nvPr>
            <p:ph type="title"/>
          </p:nvPr>
        </p:nvSpPr>
        <p:spPr>
          <a:xfrm>
            <a:off x="676240" y="875324"/>
            <a:ext cx="3536510" cy="5093520"/>
          </a:xfrm>
        </p:spPr>
        <p:txBody>
          <a:bodyPr>
            <a:normAutofit/>
          </a:bodyPr>
          <a:lstStyle/>
          <a:p>
            <a:pPr algn="ctr"/>
            <a:r>
              <a:rPr lang="en-GB" sz="4400" b="1" dirty="0">
                <a:solidFill>
                  <a:schemeClr val="tx1"/>
                </a:solidFill>
              </a:rPr>
              <a:t>MONTY THE CANINE THERAPY DOG</a:t>
            </a:r>
            <a:endParaRPr lang="en-GB" sz="4400" dirty="0">
              <a:solidFill>
                <a:schemeClr val="tx1"/>
              </a:solidFill>
            </a:endParaRPr>
          </a:p>
        </p:txBody>
      </p:sp>
      <p:pic>
        <p:nvPicPr>
          <p:cNvPr id="5" name="Content Placeholder 4" descr="A group of people sitting at a desk&#10;&#10;Description automatically generated">
            <a:extLst>
              <a:ext uri="{FF2B5EF4-FFF2-40B4-BE49-F238E27FC236}">
                <a16:creationId xmlns:a16="http://schemas.microsoft.com/office/drawing/2014/main" id="{C531DDF9-3880-4974-A2DA-0235AC46A9C6}"/>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59223" y="354524"/>
            <a:ext cx="4527849" cy="6037132"/>
          </a:xfrm>
        </p:spPr>
      </p:pic>
    </p:spTree>
    <p:extLst>
      <p:ext uri="{BB962C8B-B14F-4D97-AF65-F5344CB8AC3E}">
        <p14:creationId xmlns:p14="http://schemas.microsoft.com/office/powerpoint/2010/main" val="6114973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05E0EF-AF56-4F0E-8DA1-C2AC39C89B01}"/>
              </a:ext>
            </a:extLst>
          </p:cNvPr>
          <p:cNvSpPr>
            <a:spLocks noGrp="1"/>
          </p:cNvSpPr>
          <p:nvPr>
            <p:ph idx="1"/>
          </p:nvPr>
        </p:nvSpPr>
        <p:spPr/>
        <p:txBody>
          <a:bodyPr>
            <a:normAutofit/>
          </a:bodyPr>
          <a:lstStyle/>
          <a:p>
            <a:endParaRPr lang="en-GB" sz="2400" dirty="0">
              <a:latin typeface="Comic Sans MS" panose="030F0702030302020204" pitchFamily="66" charset="0"/>
            </a:endParaRPr>
          </a:p>
          <a:p>
            <a:pPr marL="0" indent="0" algn="ctr">
              <a:buNone/>
            </a:pPr>
            <a:r>
              <a:rPr lang="en-GB" sz="2400" dirty="0">
                <a:latin typeface="Comic Sans MS" panose="030F0702030302020204" pitchFamily="66" charset="0"/>
              </a:rPr>
              <a:t>Within our classes we use the Jigsaw scheme to develop our PSHE approach. Each week classes have a circle time and follow a whole school scheme. Jigsaw is a unique, spiral, progressive and effective scheme of work, aiming to prepare children for life, helping them really know and value who they truly are and understand how they relate to other people in this ever-changing world.</a:t>
            </a:r>
            <a:endParaRPr lang="en-GB" sz="2400" dirty="0"/>
          </a:p>
        </p:txBody>
      </p:sp>
      <p:sp>
        <p:nvSpPr>
          <p:cNvPr id="4" name="Title 3">
            <a:extLst>
              <a:ext uri="{FF2B5EF4-FFF2-40B4-BE49-F238E27FC236}">
                <a16:creationId xmlns:a16="http://schemas.microsoft.com/office/drawing/2014/main" id="{4E5ADC61-99E5-45D0-A919-96CAAC58E275}"/>
              </a:ext>
            </a:extLst>
          </p:cNvPr>
          <p:cNvSpPr>
            <a:spLocks noGrp="1"/>
          </p:cNvSpPr>
          <p:nvPr>
            <p:ph type="title"/>
          </p:nvPr>
        </p:nvSpPr>
        <p:spPr>
          <a:xfrm>
            <a:off x="1277816" y="642594"/>
            <a:ext cx="10058400" cy="1371600"/>
          </a:xfrm>
        </p:spPr>
        <p:txBody>
          <a:bodyPr>
            <a:normAutofit fontScale="90000"/>
          </a:bodyPr>
          <a:lstStyle/>
          <a:p>
            <a:pPr algn="ctr"/>
            <a:br>
              <a:rPr lang="en-GB" sz="2200" dirty="0">
                <a:latin typeface="Comic Sans MS" panose="030F0702030302020204" pitchFamily="66" charset="0"/>
              </a:rPr>
            </a:br>
            <a:br>
              <a:rPr lang="en-GB" sz="2200" dirty="0">
                <a:latin typeface="Comic Sans MS" panose="030F0702030302020204" pitchFamily="66" charset="0"/>
              </a:rPr>
            </a:br>
            <a:br>
              <a:rPr lang="en-GB" dirty="0"/>
            </a:br>
            <a:endParaRPr lang="en-GB" dirty="0"/>
          </a:p>
        </p:txBody>
      </p:sp>
      <p:pic>
        <p:nvPicPr>
          <p:cNvPr id="5124" name="Picture 4" descr="Image result for jigsaw pse">
            <a:extLst>
              <a:ext uri="{FF2B5EF4-FFF2-40B4-BE49-F238E27FC236}">
                <a16:creationId xmlns:a16="http://schemas.microsoft.com/office/drawing/2014/main" id="{D309924B-C1B6-4241-9ED1-9A45FF6453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0465" y="388620"/>
            <a:ext cx="26670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3285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38" name="Rectangle 37">
            <a:extLst>
              <a:ext uri="{FF2B5EF4-FFF2-40B4-BE49-F238E27FC236}">
                <a16:creationId xmlns:a16="http://schemas.microsoft.com/office/drawing/2014/main" id="{1D91E3E1-5159-4DA9-8C1A-3897E9094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40" name="Rectangle 39">
            <a:extLst>
              <a:ext uri="{FF2B5EF4-FFF2-40B4-BE49-F238E27FC236}">
                <a16:creationId xmlns:a16="http://schemas.microsoft.com/office/drawing/2014/main" id="{A9EF7E53-E975-4A5C-BF5D-D874044856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42" name="Rectangle 41">
            <a:extLst>
              <a:ext uri="{FF2B5EF4-FFF2-40B4-BE49-F238E27FC236}">
                <a16:creationId xmlns:a16="http://schemas.microsoft.com/office/drawing/2014/main" id="{D5C53263-995C-49EE-9CA6-FE769A7688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4" name="Group 43">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45" name="Straight Connector 44">
              <a:extLst>
                <a:ext uri="{FF2B5EF4-FFF2-40B4-BE49-F238E27FC236}">
                  <a16:creationId xmlns:a16="http://schemas.microsoft.com/office/drawing/2014/main" id="{87FFE657-1F53-4BA2-99ED-71027468AEF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3717B2EF-FCC5-4A6E-8AD7-25435095866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E8BEC20-1CFB-4C38-819D-8EA157D70B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49" name="Rectangle 48">
            <a:extLst>
              <a:ext uri="{FF2B5EF4-FFF2-40B4-BE49-F238E27FC236}">
                <a16:creationId xmlns:a16="http://schemas.microsoft.com/office/drawing/2014/main" id="{704B5BE3-8C8A-4C91-AEBE-8E4E00DC1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939459"/>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09B6137-55E3-430E-9864-CEBB11246C5B}"/>
              </a:ext>
            </a:extLst>
          </p:cNvPr>
          <p:cNvSpPr>
            <a:spLocks noGrp="1"/>
          </p:cNvSpPr>
          <p:nvPr>
            <p:ph type="title"/>
          </p:nvPr>
        </p:nvSpPr>
        <p:spPr>
          <a:xfrm>
            <a:off x="8560024" y="966774"/>
            <a:ext cx="3238829" cy="3728374"/>
          </a:xfrm>
        </p:spPr>
        <p:txBody>
          <a:bodyPr vert="horz" lIns="91440" tIns="45720" rIns="91440" bIns="45720" rtlCol="0" anchor="ctr">
            <a:normAutofit fontScale="90000"/>
          </a:bodyPr>
          <a:lstStyle/>
          <a:p>
            <a:pPr lvl="0"/>
            <a:br>
              <a:rPr lang="en-US" sz="3100" b="0" kern="1200" cap="all" spc="-100" baseline="0" dirty="0">
                <a:solidFill>
                  <a:schemeClr val="bg1"/>
                </a:solidFill>
                <a:effectLst/>
                <a:latin typeface="+mj-lt"/>
                <a:ea typeface="+mn-ea"/>
                <a:cs typeface="+mn-cs"/>
              </a:rPr>
            </a:br>
            <a:br>
              <a:rPr lang="en-US" sz="3100" b="0" kern="1200" cap="all" spc="-100" baseline="0" dirty="0">
                <a:solidFill>
                  <a:schemeClr val="bg1"/>
                </a:solidFill>
                <a:effectLst/>
                <a:latin typeface="+mj-lt"/>
                <a:ea typeface="+mn-ea"/>
                <a:cs typeface="+mn-cs"/>
              </a:rPr>
            </a:br>
            <a:br>
              <a:rPr lang="en-US" sz="3100" b="0" kern="1200" cap="all" spc="-100" baseline="0" dirty="0">
                <a:solidFill>
                  <a:schemeClr val="bg1"/>
                </a:solidFill>
                <a:effectLst/>
                <a:latin typeface="+mj-lt"/>
                <a:ea typeface="+mn-ea"/>
                <a:cs typeface="+mn-cs"/>
              </a:rPr>
            </a:br>
            <a:r>
              <a:rPr lang="en-US" sz="3100" b="0" kern="1200" cap="all" spc="-100" baseline="0" dirty="0">
                <a:solidFill>
                  <a:schemeClr val="bg1"/>
                </a:solidFill>
                <a:effectLst/>
                <a:latin typeface="+mj-lt"/>
                <a:ea typeface="+mn-ea"/>
                <a:cs typeface="+mn-cs"/>
              </a:rPr>
              <a:t>YSTAFELL OERI</a:t>
            </a:r>
            <a:br>
              <a:rPr lang="en-US" sz="4400" b="0" kern="1200" cap="all" spc="-100" baseline="0" dirty="0">
                <a:solidFill>
                  <a:schemeClr val="bg1"/>
                </a:solidFill>
                <a:effectLst/>
                <a:latin typeface="Comic Sans MS" panose="030F0702030302020204" pitchFamily="66" charset="0"/>
              </a:rPr>
            </a:br>
            <a:r>
              <a:rPr lang="en-GB" sz="1300" b="1" dirty="0">
                <a:latin typeface="Comic Sans MS" panose="030F0702030302020204" pitchFamily="66" charset="0"/>
              </a:rPr>
              <a:t>This is a chill room which pupils  access at breaktimes and lunch times in different ways.</a:t>
            </a:r>
            <a:br>
              <a:rPr lang="en-GB" sz="1300" b="1" dirty="0">
                <a:latin typeface="Comic Sans MS" panose="030F0702030302020204" pitchFamily="66" charset="0"/>
              </a:rPr>
            </a:br>
            <a:r>
              <a:rPr lang="en-GB" sz="1300" b="1" dirty="0">
                <a:latin typeface="Comic Sans MS" panose="030F0702030302020204" pitchFamily="66" charset="0"/>
              </a:rPr>
              <a:t>Pupils can be sent to Ystaffell Oeri if there has been a behaviour problem in class or at play.</a:t>
            </a:r>
            <a:br>
              <a:rPr lang="en-GB" sz="1300" b="1" dirty="0">
                <a:latin typeface="Comic Sans MS" panose="030F0702030302020204" pitchFamily="66" charset="0"/>
              </a:rPr>
            </a:br>
            <a:r>
              <a:rPr lang="en-GB" sz="1300" b="1" dirty="0">
                <a:latin typeface="Comic Sans MS" panose="030F0702030302020204" pitchFamily="66" charset="0"/>
              </a:rPr>
              <a:t>Children can go the Ystaffell Oeri through own choice eg: if they are upset or feeling themselves getting cross.</a:t>
            </a:r>
            <a:br>
              <a:rPr lang="en-GB" sz="1300" b="1" dirty="0">
                <a:latin typeface="Comic Sans MS" panose="030F0702030302020204" pitchFamily="66" charset="0"/>
              </a:rPr>
            </a:br>
            <a:r>
              <a:rPr lang="en-GB" sz="1300" b="1" dirty="0">
                <a:latin typeface="Comic Sans MS" panose="030F0702030302020204" pitchFamily="66" charset="0"/>
              </a:rPr>
              <a:t>The member of staff in Ystaffell Oeri will them work with the child/children in whichever way the situation requires.</a:t>
            </a:r>
            <a:br>
              <a:rPr lang="en-GB" sz="1300" b="1" dirty="0">
                <a:latin typeface="Comic Sans MS" panose="030F0702030302020204" pitchFamily="66" charset="0"/>
              </a:rPr>
            </a:br>
            <a:br>
              <a:rPr lang="en-GB" sz="1300" b="1" dirty="0">
                <a:latin typeface="Comic Sans MS" panose="030F0702030302020204" pitchFamily="66" charset="0"/>
              </a:rPr>
            </a:br>
            <a:r>
              <a:rPr lang="en-GB" sz="1300" b="1" dirty="0">
                <a:latin typeface="Comic Sans MS" panose="030F0702030302020204" pitchFamily="66" charset="0"/>
              </a:rPr>
              <a:t>Some approaches used are:</a:t>
            </a:r>
            <a:br>
              <a:rPr lang="en-GB" sz="1300" b="1" dirty="0">
                <a:latin typeface="Comic Sans MS" panose="030F0702030302020204" pitchFamily="66" charset="0"/>
              </a:rPr>
            </a:br>
            <a:br>
              <a:rPr lang="en-GB" sz="1300" b="1" dirty="0">
                <a:latin typeface="Comic Sans MS" panose="030F0702030302020204" pitchFamily="66" charset="0"/>
              </a:rPr>
            </a:br>
            <a:r>
              <a:rPr lang="en-GB" sz="1300" b="1" dirty="0">
                <a:latin typeface="Comic Sans MS" panose="030F0702030302020204" pitchFamily="66" charset="0"/>
              </a:rPr>
              <a:t>Simply giving the child time to talk and having someone to listen.</a:t>
            </a:r>
            <a:br>
              <a:rPr lang="en-GB" sz="1300" b="1" dirty="0">
                <a:latin typeface="Comic Sans MS" panose="030F0702030302020204" pitchFamily="66" charset="0"/>
              </a:rPr>
            </a:br>
            <a:br>
              <a:rPr lang="en-GB" sz="1300" b="1" dirty="0">
                <a:latin typeface="Comic Sans MS" panose="030F0702030302020204" pitchFamily="66" charset="0"/>
              </a:rPr>
            </a:br>
            <a:r>
              <a:rPr lang="en-GB" sz="1300" b="1" dirty="0">
                <a:latin typeface="Comic Sans MS" panose="030F0702030302020204" pitchFamily="66" charset="0"/>
              </a:rPr>
              <a:t>Restorative approach if a behaviour issue with group.</a:t>
            </a:r>
            <a:br>
              <a:rPr lang="en-GB" sz="1300" b="1" dirty="0">
                <a:latin typeface="Comic Sans MS" panose="030F0702030302020204" pitchFamily="66" charset="0"/>
              </a:rPr>
            </a:br>
            <a:br>
              <a:rPr lang="en-GB" sz="1300" b="1" dirty="0">
                <a:latin typeface="Comic Sans MS" panose="030F0702030302020204" pitchFamily="66" charset="0"/>
              </a:rPr>
            </a:br>
            <a:r>
              <a:rPr lang="en-GB" sz="1300" b="1" dirty="0">
                <a:latin typeface="Comic Sans MS" panose="030F0702030302020204" pitchFamily="66" charset="0"/>
              </a:rPr>
              <a:t>Giving the child a space.</a:t>
            </a:r>
            <a:br>
              <a:rPr lang="en-GB" sz="1300" b="1" dirty="0">
                <a:latin typeface="Comic Sans MS" panose="030F0702030302020204" pitchFamily="66" charset="0"/>
              </a:rPr>
            </a:br>
            <a:br>
              <a:rPr lang="en-GB" sz="1300" b="1" dirty="0">
                <a:latin typeface="Comic Sans MS" panose="030F0702030302020204" pitchFamily="66" charset="0"/>
              </a:rPr>
            </a:br>
            <a:r>
              <a:rPr lang="en-GB" sz="1300" b="1" dirty="0">
                <a:latin typeface="Comic Sans MS" panose="030F0702030302020204" pitchFamily="66" charset="0"/>
              </a:rPr>
              <a:t>Engaging a child in an activity and some CBT.</a:t>
            </a:r>
            <a:br>
              <a:rPr lang="en-GB" sz="1300" b="1" dirty="0">
                <a:latin typeface="Comic Sans MS" panose="030F0702030302020204" pitchFamily="66" charset="0"/>
              </a:rPr>
            </a:br>
            <a:br>
              <a:rPr lang="en-GB" sz="1300" b="1" dirty="0">
                <a:latin typeface="Comic Sans MS" panose="030F0702030302020204" pitchFamily="66" charset="0"/>
              </a:rPr>
            </a:br>
            <a:r>
              <a:rPr lang="en-GB" sz="1300" b="1" dirty="0">
                <a:latin typeface="Comic Sans MS" panose="030F0702030302020204" pitchFamily="66" charset="0"/>
              </a:rPr>
              <a:t>Engaging a child through a Thrive based approach – Attune, validate, contain, soothe, calm, stimulate (catch it and match it)</a:t>
            </a:r>
            <a:br>
              <a:rPr lang="en-GB" sz="1300" b="1" dirty="0">
                <a:latin typeface="Comic Sans MS" panose="030F0702030302020204" pitchFamily="66" charset="0"/>
              </a:rPr>
            </a:br>
            <a:br>
              <a:rPr lang="en-GB" sz="1300" b="1" dirty="0">
                <a:latin typeface="Comic Sans MS" panose="030F0702030302020204" pitchFamily="66" charset="0"/>
              </a:rPr>
            </a:br>
            <a:r>
              <a:rPr lang="en-GB" sz="1300" b="1" dirty="0">
                <a:latin typeface="Comic Sans MS" panose="030F0702030302020204" pitchFamily="66" charset="0"/>
              </a:rPr>
              <a:t>Yoga or breathing activity.</a:t>
            </a:r>
            <a:br>
              <a:rPr lang="en-GB" sz="1300" b="1" dirty="0">
                <a:latin typeface="Comic Sans MS" panose="030F0702030302020204" pitchFamily="66" charset="0"/>
              </a:rPr>
            </a:br>
            <a:br>
              <a:rPr lang="en-GB" sz="1300" b="1" dirty="0">
                <a:latin typeface="Comic Sans MS" panose="030F0702030302020204" pitchFamily="66" charset="0"/>
              </a:rPr>
            </a:br>
            <a:r>
              <a:rPr lang="en-GB" sz="1300" b="1" dirty="0">
                <a:latin typeface="Comic Sans MS" panose="030F0702030302020204" pitchFamily="66" charset="0"/>
              </a:rPr>
              <a:t>Mindful colouring.</a:t>
            </a:r>
            <a:br>
              <a:rPr lang="en-GB" dirty="0"/>
            </a:br>
            <a:br>
              <a:rPr lang="en-GB" sz="1600" dirty="0"/>
            </a:br>
            <a:endParaRPr lang="en-US" sz="1600" b="0" kern="1200" cap="all" spc="-100" baseline="0" dirty="0">
              <a:solidFill>
                <a:schemeClr val="bg1"/>
              </a:solidFill>
              <a:effectLst/>
              <a:latin typeface="+mj-lt"/>
              <a:ea typeface="+mn-ea"/>
              <a:cs typeface="+mn-cs"/>
            </a:endParaRPr>
          </a:p>
        </p:txBody>
      </p:sp>
      <p:sp>
        <p:nvSpPr>
          <p:cNvPr id="51" name="Rectangle 50">
            <a:extLst>
              <a:ext uri="{FF2B5EF4-FFF2-40B4-BE49-F238E27FC236}">
                <a16:creationId xmlns:a16="http://schemas.microsoft.com/office/drawing/2014/main" id="{1D790866-8CE4-4B25-A2D7-26A38F7E9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7" y="0"/>
            <a:ext cx="8168743"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4D803C49-5564-40A3-A5E9-457BB9089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7" y="643464"/>
            <a:ext cx="6909241" cy="557107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pic>
        <p:nvPicPr>
          <p:cNvPr id="22" name="Picture 21">
            <a:extLst>
              <a:ext uri="{FF2B5EF4-FFF2-40B4-BE49-F238E27FC236}">
                <a16:creationId xmlns:a16="http://schemas.microsoft.com/office/drawing/2014/main" id="{9DCE8E39-A984-421C-B7C2-1DEF77317234}"/>
              </a:ext>
            </a:extLst>
          </p:cNvPr>
          <p:cNvPicPr/>
          <p:nvPr/>
        </p:nvPicPr>
        <p:blipFill rotWithShape="1">
          <a:blip r:embed="rId2"/>
          <a:srcRect r="3670" b="-2"/>
          <a:stretch/>
        </p:blipFill>
        <p:spPr>
          <a:xfrm rot="5400000">
            <a:off x="383965" y="1542290"/>
            <a:ext cx="4928617" cy="3773419"/>
          </a:xfrm>
          <a:prstGeom prst="rect">
            <a:avLst/>
          </a:prstGeom>
        </p:spPr>
      </p:pic>
      <p:pic>
        <p:nvPicPr>
          <p:cNvPr id="4" name="Content Placeholder 3">
            <a:extLst>
              <a:ext uri="{FF2B5EF4-FFF2-40B4-BE49-F238E27FC236}">
                <a16:creationId xmlns:a16="http://schemas.microsoft.com/office/drawing/2014/main" id="{936DC3BD-F645-4BBF-B0CC-AB6F322F483A}"/>
              </a:ext>
            </a:extLst>
          </p:cNvPr>
          <p:cNvPicPr>
            <a:picLocks noGrp="1"/>
          </p:cNvPicPr>
          <p:nvPr>
            <p:ph idx="1"/>
          </p:nvPr>
        </p:nvPicPr>
        <p:blipFill rotWithShape="1">
          <a:blip r:embed="rId3"/>
          <a:srcRect r="2573" b="-5"/>
          <a:stretch/>
        </p:blipFill>
        <p:spPr>
          <a:xfrm rot="5400000">
            <a:off x="4556339" y="1304199"/>
            <a:ext cx="3017520" cy="2338499"/>
          </a:xfrm>
          <a:prstGeom prst="rect">
            <a:avLst/>
          </a:prstGeom>
        </p:spPr>
      </p:pic>
      <p:pic>
        <p:nvPicPr>
          <p:cNvPr id="5" name="Picture 4">
            <a:extLst>
              <a:ext uri="{FF2B5EF4-FFF2-40B4-BE49-F238E27FC236}">
                <a16:creationId xmlns:a16="http://schemas.microsoft.com/office/drawing/2014/main" id="{EA6C7CDB-7F8B-4E4C-8BD4-BFF0BE473055}"/>
              </a:ext>
            </a:extLst>
          </p:cNvPr>
          <p:cNvPicPr/>
          <p:nvPr/>
        </p:nvPicPr>
        <p:blipFill rotWithShape="1">
          <a:blip r:embed="rId4"/>
          <a:srcRect l="6852" r="32334" b="-5"/>
          <a:stretch/>
        </p:blipFill>
        <p:spPr>
          <a:xfrm rot="5400000">
            <a:off x="5189985" y="3848946"/>
            <a:ext cx="1750229" cy="2338499"/>
          </a:xfrm>
          <a:prstGeom prst="rect">
            <a:avLst/>
          </a:prstGeom>
        </p:spPr>
      </p:pic>
    </p:spTree>
    <p:extLst>
      <p:ext uri="{BB962C8B-B14F-4D97-AF65-F5344CB8AC3E}">
        <p14:creationId xmlns:p14="http://schemas.microsoft.com/office/powerpoint/2010/main" val="1594288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FB99CD-BF29-478D-802D-8987CAFB6340}"/>
              </a:ext>
            </a:extLst>
          </p:cNvPr>
          <p:cNvSpPr>
            <a:spLocks noGrp="1"/>
          </p:cNvSpPr>
          <p:nvPr>
            <p:ph idx="1"/>
          </p:nvPr>
        </p:nvSpPr>
        <p:spPr/>
        <p:txBody>
          <a:bodyPr>
            <a:normAutofit/>
          </a:bodyPr>
          <a:lstStyle/>
          <a:p>
            <a:pPr marL="0" indent="0" fontAlgn="t">
              <a:buNone/>
            </a:pPr>
            <a:endParaRPr lang="en-GB" b="1" u="sng" dirty="0"/>
          </a:p>
          <a:p>
            <a:pPr marL="0" indent="0" fontAlgn="t">
              <a:buNone/>
            </a:pPr>
            <a:endParaRPr lang="en-GB" b="1" u="sng" dirty="0"/>
          </a:p>
          <a:p>
            <a:pPr marL="0" indent="0" fontAlgn="t">
              <a:buNone/>
            </a:pPr>
            <a:endParaRPr lang="en-GB" dirty="0"/>
          </a:p>
          <a:p>
            <a:pPr fontAlgn="t"/>
            <a:r>
              <a:rPr lang="en-GB" sz="1800" b="1" dirty="0">
                <a:latin typeface="Comic Sans MS" panose="030F0702030302020204" pitchFamily="66" charset="0"/>
              </a:rPr>
              <a:t>“We enjoyed the Kidscape session with Carole and learnt a lot from it. We enjoyed taking part in role play activities and particularly enjoyed the ‘Broken Record’ which was when you continued to say the same thing over and over again to someone who was being unkind to you so that they got fed up and stopped bothering. Another good idea was ‘Fogging’ – this was when you pretend that you are in your own cloud and this calms you down and builds your confidence. Overall, we enjoyed this session and feel it was beneficial.”</a:t>
            </a:r>
          </a:p>
          <a:p>
            <a:pPr fontAlgn="t"/>
            <a:r>
              <a:rPr lang="en-GB" sz="1800" b="1" i="1" dirty="0">
                <a:latin typeface="Comic Sans MS" panose="030F0702030302020204" pitchFamily="66" charset="0"/>
              </a:rPr>
              <a:t>PUPIL FEEDBACK </a:t>
            </a:r>
          </a:p>
          <a:p>
            <a:endParaRPr lang="en-GB" dirty="0"/>
          </a:p>
        </p:txBody>
      </p:sp>
      <p:pic>
        <p:nvPicPr>
          <p:cNvPr id="6" name="Picture 5">
            <a:extLst>
              <a:ext uri="{FF2B5EF4-FFF2-40B4-BE49-F238E27FC236}">
                <a16:creationId xmlns:a16="http://schemas.microsoft.com/office/drawing/2014/main" id="{2E65CCEF-8042-4B58-90CB-DD459B223282}"/>
              </a:ext>
            </a:extLst>
          </p:cNvPr>
          <p:cNvPicPr>
            <a:picLocks noChangeAspect="1"/>
          </p:cNvPicPr>
          <p:nvPr/>
        </p:nvPicPr>
        <p:blipFill>
          <a:blip r:embed="rId2"/>
          <a:stretch>
            <a:fillRect/>
          </a:stretch>
        </p:blipFill>
        <p:spPr>
          <a:xfrm>
            <a:off x="2704075" y="373233"/>
            <a:ext cx="6305550" cy="2228850"/>
          </a:xfrm>
          <a:prstGeom prst="rect">
            <a:avLst/>
          </a:prstGeom>
        </p:spPr>
      </p:pic>
      <p:sp>
        <p:nvSpPr>
          <p:cNvPr id="5" name="AutoShape 4" descr="Image result for kidscape">
            <a:extLst>
              <a:ext uri="{FF2B5EF4-FFF2-40B4-BE49-F238E27FC236}">
                <a16:creationId xmlns:a16="http://schemas.microsoft.com/office/drawing/2014/main" id="{9ED6856D-E4DC-411A-9439-E740A6D2804D}"/>
              </a:ext>
            </a:extLst>
          </p:cNvPr>
          <p:cNvSpPr>
            <a:spLocks noGrp="1" noChangeAspect="1" noChangeArrowheads="1"/>
          </p:cNvSpPr>
          <p:nvPr>
            <p:ph type="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Tree>
    <p:extLst>
      <p:ext uri="{BB962C8B-B14F-4D97-AF65-F5344CB8AC3E}">
        <p14:creationId xmlns:p14="http://schemas.microsoft.com/office/powerpoint/2010/main" val="643884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 name="Rectangle 214">
            <a:extLst>
              <a:ext uri="{FF2B5EF4-FFF2-40B4-BE49-F238E27FC236}">
                <a16:creationId xmlns:a16="http://schemas.microsoft.com/office/drawing/2014/main" id="{2DC4AA0A-D9C3-4A0B-990D-1BCB0022A6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7" y="0"/>
            <a:ext cx="1219386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Image result for positive playtime zones">
            <a:extLst>
              <a:ext uri="{FF2B5EF4-FFF2-40B4-BE49-F238E27FC236}">
                <a16:creationId xmlns:a16="http://schemas.microsoft.com/office/drawing/2014/main" id="{03972B93-E078-426E-94B9-6515E073B70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24965" y="648231"/>
            <a:ext cx="3217333" cy="321733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result for positive playtimes">
            <a:extLst>
              <a:ext uri="{FF2B5EF4-FFF2-40B4-BE49-F238E27FC236}">
                <a16:creationId xmlns:a16="http://schemas.microsoft.com/office/drawing/2014/main" id="{DCACB346-58D9-49F1-B57F-3F68D34C655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619"/>
          <a:stretch/>
        </p:blipFill>
        <p:spPr bwMode="auto">
          <a:xfrm>
            <a:off x="4474417" y="648229"/>
            <a:ext cx="3173257" cy="322076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positive playtime zones">
            <a:extLst>
              <a:ext uri="{FF2B5EF4-FFF2-40B4-BE49-F238E27FC236}">
                <a16:creationId xmlns:a16="http://schemas.microsoft.com/office/drawing/2014/main" id="{6C945A4A-34C0-4475-A4EB-C95E38D5921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180954" y="648230"/>
            <a:ext cx="3217333" cy="3217333"/>
          </a:xfrm>
          <a:prstGeom prst="rect">
            <a:avLst/>
          </a:prstGeom>
          <a:noFill/>
          <a:extLst>
            <a:ext uri="{909E8E84-426E-40DD-AFC4-6F175D3DCCD1}">
              <a14:hiddenFill xmlns:a14="http://schemas.microsoft.com/office/drawing/2010/main">
                <a:solidFill>
                  <a:srgbClr val="FFFFFF"/>
                </a:solidFill>
              </a14:hiddenFill>
            </a:ext>
          </a:extLst>
        </p:spPr>
      </p:pic>
      <p:sp>
        <p:nvSpPr>
          <p:cNvPr id="217" name="Rectangle 216">
            <a:extLst>
              <a:ext uri="{FF2B5EF4-FFF2-40B4-BE49-F238E27FC236}">
                <a16:creationId xmlns:a16="http://schemas.microsoft.com/office/drawing/2014/main" id="{370878C7-7719-40BD-AA97-751A856705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501" y="4212709"/>
            <a:ext cx="10905302" cy="1997060"/>
          </a:xfrm>
          <a:prstGeom prst="rect">
            <a:avLst/>
          </a:prstGeom>
          <a:solidFill>
            <a:srgbClr val="52503A"/>
          </a:solidFill>
          <a:ln w="6350" cap="flat" cmpd="sng" algn="ctr">
            <a:noFill/>
            <a:prstDash val="solid"/>
          </a:ln>
          <a:effectLst>
            <a:outerShdw blurRad="50800" algn="ctr" rotWithShape="0">
              <a:prstClr val="black">
                <a:alpha val="66000"/>
              </a:prstClr>
            </a:outerShdw>
            <a:softEdge rad="0"/>
          </a:effectLst>
        </p:spPr>
      </p:sp>
      <p:sp>
        <p:nvSpPr>
          <p:cNvPr id="219" name="Rectangle 218">
            <a:extLst>
              <a:ext uri="{FF2B5EF4-FFF2-40B4-BE49-F238E27FC236}">
                <a16:creationId xmlns:a16="http://schemas.microsoft.com/office/drawing/2014/main" id="{1D9D3865-C494-4C4A-8495-8245E90546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3348" y="4379135"/>
            <a:ext cx="10579608" cy="1664208"/>
          </a:xfrm>
          <a:prstGeom prst="rect">
            <a:avLst/>
          </a:prstGeom>
          <a:noFill/>
          <a:ln w="6350" cap="sq" cmpd="sng" algn="ctr">
            <a:solidFill>
              <a:srgbClr val="FFFFFF"/>
            </a:solidFill>
            <a:prstDash val="solid"/>
            <a:miter lim="800000"/>
          </a:ln>
          <a:effectLst/>
        </p:spPr>
      </p:sp>
      <p:sp>
        <p:nvSpPr>
          <p:cNvPr id="2" name="Title 1">
            <a:extLst>
              <a:ext uri="{FF2B5EF4-FFF2-40B4-BE49-F238E27FC236}">
                <a16:creationId xmlns:a16="http://schemas.microsoft.com/office/drawing/2014/main" id="{D1A07F53-A4E3-46D4-86FE-D7447D9CB8C6}"/>
              </a:ext>
            </a:extLst>
          </p:cNvPr>
          <p:cNvSpPr>
            <a:spLocks noGrp="1"/>
          </p:cNvSpPr>
          <p:nvPr>
            <p:ph type="title"/>
          </p:nvPr>
        </p:nvSpPr>
        <p:spPr>
          <a:xfrm>
            <a:off x="956234" y="4495894"/>
            <a:ext cx="4942542" cy="1444718"/>
          </a:xfrm>
        </p:spPr>
        <p:txBody>
          <a:bodyPr vert="horz" lIns="91440" tIns="45720" rIns="91440" bIns="45720" rtlCol="0">
            <a:normAutofit fontScale="90000"/>
          </a:bodyPr>
          <a:lstStyle/>
          <a:p>
            <a:pPr algn="r"/>
            <a:br>
              <a:rPr lang="en-US" sz="3100" b="0" kern="1200" cap="all" spc="-100" baseline="0" dirty="0">
                <a:solidFill>
                  <a:srgbClr val="FFFFFF"/>
                </a:solidFill>
                <a:effectLst/>
                <a:latin typeface="Comic Sans MS" panose="030F0702030302020204" pitchFamily="66" charset="0"/>
              </a:rPr>
            </a:br>
            <a:br>
              <a:rPr lang="en-US" sz="3100" b="0" kern="1200" cap="all" spc="-100" baseline="0" dirty="0">
                <a:solidFill>
                  <a:srgbClr val="FFFFFF"/>
                </a:solidFill>
                <a:effectLst/>
                <a:latin typeface="Comic Sans MS" panose="030F0702030302020204" pitchFamily="66" charset="0"/>
              </a:rPr>
            </a:br>
            <a:br>
              <a:rPr lang="en-US" sz="3100" b="0" kern="1200" cap="all" spc="-100" baseline="0" dirty="0">
                <a:solidFill>
                  <a:srgbClr val="FFFFFF"/>
                </a:solidFill>
                <a:effectLst/>
                <a:latin typeface="Comic Sans MS" panose="030F0702030302020204" pitchFamily="66" charset="0"/>
              </a:rPr>
            </a:br>
            <a:r>
              <a:rPr lang="en-US" sz="3100" b="0" kern="1200" cap="all" spc="-100" baseline="0" dirty="0">
                <a:solidFill>
                  <a:srgbClr val="FFFFFF"/>
                </a:solidFill>
                <a:effectLst/>
                <a:latin typeface="Comic Sans MS" panose="030F0702030302020204" pitchFamily="66" charset="0"/>
              </a:rPr>
              <a:t>Positive playtimes with jenny Moseley</a:t>
            </a:r>
            <a:br>
              <a:rPr lang="en-US" sz="3100" b="0" kern="1200" cap="all" spc="-100" baseline="0" dirty="0">
                <a:solidFill>
                  <a:srgbClr val="FFFFFF"/>
                </a:solidFill>
                <a:effectLst/>
                <a:latin typeface="Comic Sans MS" panose="030F0702030302020204" pitchFamily="66" charset="0"/>
              </a:rPr>
            </a:br>
            <a:br>
              <a:rPr lang="en-US" sz="1100" b="0" kern="1200" cap="all" spc="-100" baseline="0" dirty="0">
                <a:solidFill>
                  <a:srgbClr val="FFFFFF"/>
                </a:solidFill>
                <a:effectLst/>
                <a:latin typeface="Comic Sans MS" panose="030F0702030302020204" pitchFamily="66" charset="0"/>
              </a:rPr>
            </a:br>
            <a:br>
              <a:rPr lang="en-US" sz="1100" b="0" kern="1200" cap="all" spc="-100" baseline="0" dirty="0">
                <a:solidFill>
                  <a:srgbClr val="FFFFFF"/>
                </a:solidFill>
                <a:effectLst/>
                <a:latin typeface="Comic Sans MS" panose="030F0702030302020204" pitchFamily="66" charset="0"/>
              </a:rPr>
            </a:br>
            <a:br>
              <a:rPr lang="en-US" sz="1100" b="0" kern="1200" cap="all" spc="-100" baseline="0" dirty="0">
                <a:solidFill>
                  <a:srgbClr val="FFFFFF"/>
                </a:solidFill>
                <a:effectLst/>
                <a:latin typeface="Comic Sans MS" panose="030F0702030302020204" pitchFamily="66" charset="0"/>
              </a:rPr>
            </a:br>
            <a:br>
              <a:rPr lang="en-US" sz="1100" b="0" kern="1200" cap="all" spc="-100" baseline="0" dirty="0">
                <a:solidFill>
                  <a:srgbClr val="FFFFFF"/>
                </a:solidFill>
                <a:effectLst/>
                <a:latin typeface="Comic Sans MS" panose="030F0702030302020204" pitchFamily="66" charset="0"/>
              </a:rPr>
            </a:br>
            <a:br>
              <a:rPr lang="en-US" sz="1100" b="0" kern="1200" cap="all" spc="-100" baseline="0" dirty="0">
                <a:solidFill>
                  <a:srgbClr val="FFFFFF"/>
                </a:solidFill>
                <a:effectLst/>
                <a:latin typeface="Comic Sans MS" panose="030F0702030302020204" pitchFamily="66" charset="0"/>
              </a:rPr>
            </a:br>
            <a:br>
              <a:rPr lang="en-US" sz="1100" b="0" kern="1200" cap="all" spc="-100" baseline="0" dirty="0">
                <a:solidFill>
                  <a:srgbClr val="FFFFFF"/>
                </a:solidFill>
                <a:effectLst/>
                <a:latin typeface="Comic Sans MS" panose="030F0702030302020204" pitchFamily="66" charset="0"/>
              </a:rPr>
            </a:br>
            <a:br>
              <a:rPr lang="en-US" sz="1100" b="0" kern="1200" cap="all" spc="-100" baseline="0" dirty="0">
                <a:solidFill>
                  <a:srgbClr val="FFFFFF"/>
                </a:solidFill>
                <a:effectLst/>
                <a:latin typeface="Comic Sans MS" panose="030F0702030302020204" pitchFamily="66" charset="0"/>
              </a:rPr>
            </a:br>
            <a:endParaRPr lang="en-US" sz="1100" b="0" kern="1200" cap="all" spc="-100" baseline="0" dirty="0">
              <a:solidFill>
                <a:srgbClr val="FFFFFF"/>
              </a:solidFill>
              <a:effectLst/>
              <a:latin typeface="Comic Sans MS" panose="030F0702030302020204" pitchFamily="66" charset="0"/>
            </a:endParaRPr>
          </a:p>
        </p:txBody>
      </p:sp>
      <p:cxnSp>
        <p:nvCxnSpPr>
          <p:cNvPr id="221" name="Straight Connector 220">
            <a:extLst>
              <a:ext uri="{FF2B5EF4-FFF2-40B4-BE49-F238E27FC236}">
                <a16:creationId xmlns:a16="http://schemas.microsoft.com/office/drawing/2014/main" id="{B78EE79F-FCAA-4CF9-9746-730B51FC4C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4634895"/>
            <a:ext cx="0" cy="1152689"/>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3099" name="Content Placeholder 3091">
            <a:extLst>
              <a:ext uri="{FF2B5EF4-FFF2-40B4-BE49-F238E27FC236}">
                <a16:creationId xmlns:a16="http://schemas.microsoft.com/office/drawing/2014/main" id="{D3F46E39-D515-42EC-A0E8-F5A8F3C121CF}"/>
              </a:ext>
            </a:extLst>
          </p:cNvPr>
          <p:cNvSpPr>
            <a:spLocks noGrp="1"/>
          </p:cNvSpPr>
          <p:nvPr>
            <p:ph idx="1"/>
          </p:nvPr>
        </p:nvSpPr>
        <p:spPr>
          <a:xfrm>
            <a:off x="6256866" y="4495894"/>
            <a:ext cx="4978899" cy="1444718"/>
          </a:xfrm>
        </p:spPr>
        <p:txBody>
          <a:bodyPr anchor="ctr">
            <a:normAutofit fontScale="55000" lnSpcReduction="20000"/>
          </a:bodyPr>
          <a:lstStyle/>
          <a:p>
            <a:pPr marL="0" indent="0" algn="ctr">
              <a:buNone/>
            </a:pPr>
            <a:r>
              <a:rPr lang="en-US" sz="2500" dirty="0">
                <a:solidFill>
                  <a:srgbClr val="FFFFFF"/>
                </a:solidFill>
                <a:latin typeface="Comic Sans MS" panose="030F0702030302020204" pitchFamily="66" charset="0"/>
              </a:rPr>
              <a:t>We have the following zones </a:t>
            </a:r>
          </a:p>
          <a:p>
            <a:pPr marL="0" indent="0" algn="ctr">
              <a:buNone/>
            </a:pPr>
            <a:r>
              <a:rPr lang="en-US" sz="2500" dirty="0">
                <a:solidFill>
                  <a:srgbClr val="FFFFFF"/>
                </a:solidFill>
                <a:latin typeface="Comic Sans MS" panose="030F0702030302020204" pitchFamily="66" charset="0"/>
              </a:rPr>
              <a:t>FOOTBALL       QUIET        CRAZE OF THE WEEK</a:t>
            </a:r>
          </a:p>
          <a:p>
            <a:pPr marL="0" indent="0" algn="ctr">
              <a:buNone/>
            </a:pPr>
            <a:r>
              <a:rPr lang="en-US" sz="2500" dirty="0">
                <a:solidFill>
                  <a:srgbClr val="FFFFFF"/>
                </a:solidFill>
                <a:latin typeface="Comic Sans MS" panose="030F0702030302020204" pitchFamily="66" charset="0"/>
              </a:rPr>
              <a:t>TRADITIONAL GAMES      ROLE PLAY </a:t>
            </a:r>
          </a:p>
          <a:p>
            <a:pPr marL="0" indent="0" algn="ctr">
              <a:buNone/>
            </a:pPr>
            <a:r>
              <a:rPr lang="en-US" sz="2500" dirty="0">
                <a:solidFill>
                  <a:srgbClr val="FFFFFF"/>
                </a:solidFill>
                <a:latin typeface="Comic Sans MS" panose="030F0702030302020204" pitchFamily="66" charset="0"/>
              </a:rPr>
              <a:t>BALL GAMES</a:t>
            </a:r>
          </a:p>
          <a:p>
            <a:pPr marL="0" indent="0">
              <a:buNone/>
            </a:pPr>
            <a:endParaRPr lang="en-US" dirty="0">
              <a:solidFill>
                <a:srgbClr val="FFFFFF"/>
              </a:solidFill>
            </a:endParaRPr>
          </a:p>
        </p:txBody>
      </p:sp>
    </p:spTree>
    <p:extLst>
      <p:ext uri="{BB962C8B-B14F-4D97-AF65-F5344CB8AC3E}">
        <p14:creationId xmlns:p14="http://schemas.microsoft.com/office/powerpoint/2010/main" val="3912477075"/>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D5851415-CF4E-4C41-9E36-04E444B51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4B516B89-DEA0-4832-8C56-F048168DAD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7646" y="413053"/>
            <a:ext cx="8212114" cy="6064596"/>
          </a:xfrm>
          <a:prstGeom prst="rect">
            <a:avLst/>
          </a:prstGeom>
          <a:solidFill>
            <a:srgbClr val="FFFFFF"/>
          </a:solidFill>
          <a:ln w="6350" cap="sq" cmpd="sng" algn="ctr">
            <a:solidFill>
              <a:schemeClr val="tx1">
                <a:lumMod val="75000"/>
                <a:lumOff val="25000"/>
              </a:schemeClr>
            </a:solidFill>
            <a:prstDash val="solid"/>
            <a:miter lim="800000"/>
          </a:ln>
          <a:effectLst/>
        </p:spPr>
      </p:sp>
      <p:pic>
        <p:nvPicPr>
          <p:cNvPr id="7170" name="Picture 2" descr="Image result for aces training">
            <a:extLst>
              <a:ext uri="{FF2B5EF4-FFF2-40B4-BE49-F238E27FC236}">
                <a16:creationId xmlns:a16="http://schemas.microsoft.com/office/drawing/2014/main" id="{FDFA3B63-805D-4E66-B6AF-3AC7B4180FA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016" r="-2" b="-2"/>
          <a:stretch/>
        </p:blipFill>
        <p:spPr bwMode="auto">
          <a:xfrm>
            <a:off x="582639" y="578707"/>
            <a:ext cx="7882128" cy="5733288"/>
          </a:xfrm>
          <a:prstGeom prst="rect">
            <a:avLst/>
          </a:prstGeom>
          <a:noFill/>
          <a:extLst>
            <a:ext uri="{909E8E84-426E-40DD-AFC4-6F175D3DCCD1}">
              <a14:hiddenFill xmlns:a14="http://schemas.microsoft.com/office/drawing/2010/main">
                <a:solidFill>
                  <a:srgbClr val="FFFFFF"/>
                </a:solidFill>
              </a14:hiddenFill>
            </a:ext>
          </a:extLst>
        </p:spPr>
      </p:pic>
      <p:sp>
        <p:nvSpPr>
          <p:cNvPr id="77" name="Rectangle 76">
            <a:extLst>
              <a:ext uri="{FF2B5EF4-FFF2-40B4-BE49-F238E27FC236}">
                <a16:creationId xmlns:a16="http://schemas.microsoft.com/office/drawing/2014/main" id="{3EA2D33E-BAA2-467B-80B0-8887D9A99F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20386" y="237744"/>
            <a:ext cx="2926080"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a:extLst>
              <a:ext uri="{FF2B5EF4-FFF2-40B4-BE49-F238E27FC236}">
                <a16:creationId xmlns:a16="http://schemas.microsoft.com/office/drawing/2014/main" id="{6067C508-2065-42E3-98D2-F3A9B8339B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4978" y="402336"/>
            <a:ext cx="2596896" cy="605332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ED8BE31-A69B-4A55-B3FB-CA23F312D743}"/>
              </a:ext>
            </a:extLst>
          </p:cNvPr>
          <p:cNvSpPr>
            <a:spLocks noGrp="1"/>
          </p:cNvSpPr>
          <p:nvPr>
            <p:ph type="title"/>
          </p:nvPr>
        </p:nvSpPr>
        <p:spPr>
          <a:xfrm>
            <a:off x="9636369" y="612843"/>
            <a:ext cx="1997912" cy="371895"/>
          </a:xfrm>
        </p:spPr>
        <p:txBody>
          <a:bodyPr anchor="b">
            <a:normAutofit fontScale="90000"/>
          </a:bodyPr>
          <a:lstStyle/>
          <a:p>
            <a:endParaRPr lang="en-GB" sz="2800" dirty="0"/>
          </a:p>
        </p:txBody>
      </p:sp>
      <p:sp>
        <p:nvSpPr>
          <p:cNvPr id="7174" name="Content Placeholder 7173">
            <a:extLst>
              <a:ext uri="{FF2B5EF4-FFF2-40B4-BE49-F238E27FC236}">
                <a16:creationId xmlns:a16="http://schemas.microsoft.com/office/drawing/2014/main" id="{DEA7CC8B-5894-4463-B404-8A70F706ADD6}"/>
              </a:ext>
            </a:extLst>
          </p:cNvPr>
          <p:cNvSpPr>
            <a:spLocks noGrp="1"/>
          </p:cNvSpPr>
          <p:nvPr>
            <p:ph idx="1"/>
          </p:nvPr>
        </p:nvSpPr>
        <p:spPr>
          <a:xfrm>
            <a:off x="9461875" y="1528477"/>
            <a:ext cx="2312479" cy="4046706"/>
          </a:xfrm>
        </p:spPr>
        <p:txBody>
          <a:bodyPr>
            <a:noAutofit/>
          </a:bodyPr>
          <a:lstStyle/>
          <a:p>
            <a:pPr marL="0" indent="0" algn="ctr">
              <a:buNone/>
            </a:pPr>
            <a:r>
              <a:rPr lang="en-GB" sz="2800" dirty="0">
                <a:latin typeface="Comic Sans MS" panose="030F0702030302020204" pitchFamily="66" charset="0"/>
              </a:rPr>
              <a:t>All staff received ACEs training in order to understand the needs of the children in our school</a:t>
            </a:r>
            <a:endParaRPr lang="en-US" sz="2800" dirty="0">
              <a:solidFill>
                <a:schemeClr val="tx1">
                  <a:lumMod val="85000"/>
                  <a:lumOff val="15000"/>
                </a:schemeClr>
              </a:solidFill>
              <a:latin typeface="Comic Sans MS" panose="030F0702030302020204" pitchFamily="66" charset="0"/>
            </a:endParaRPr>
          </a:p>
        </p:txBody>
      </p:sp>
    </p:spTree>
    <p:extLst>
      <p:ext uri="{BB962C8B-B14F-4D97-AF65-F5344CB8AC3E}">
        <p14:creationId xmlns:p14="http://schemas.microsoft.com/office/powerpoint/2010/main" val="30263207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Questionnaire results 2019</a:t>
            </a:r>
            <a:endParaRPr lang="en-US" dirty="0"/>
          </a:p>
        </p:txBody>
      </p:sp>
      <p:sp>
        <p:nvSpPr>
          <p:cNvPr id="3" name="Content Placeholder 2"/>
          <p:cNvSpPr>
            <a:spLocks noGrp="1"/>
          </p:cNvSpPr>
          <p:nvPr>
            <p:ph idx="1"/>
          </p:nvPr>
        </p:nvSpPr>
        <p:spPr>
          <a:xfrm>
            <a:off x="1066800" y="1760220"/>
            <a:ext cx="10058400" cy="4192524"/>
          </a:xfrm>
        </p:spPr>
        <p:txBody>
          <a:bodyPr/>
          <a:lstStyle/>
          <a:p>
            <a:pPr marL="0" indent="0">
              <a:buNone/>
            </a:pPr>
            <a:r>
              <a:rPr lang="en-GB" dirty="0"/>
              <a:t>Parent questionnaire results in 2019</a:t>
            </a:r>
          </a:p>
          <a:p>
            <a:r>
              <a:rPr lang="en-GB" sz="1600" dirty="0">
                <a:latin typeface="Arial" panose="020B0604020202020204" pitchFamily="34" charset="0"/>
                <a:cs typeface="Arial" panose="020B0604020202020204" pitchFamily="34" charset="0"/>
              </a:rPr>
              <a:t>6% parents view pupil’s behaviour was an issue</a:t>
            </a:r>
            <a:endParaRPr lang="en-GB" dirty="0"/>
          </a:p>
          <a:p>
            <a:endParaRPr lang="en-GB" dirty="0"/>
          </a:p>
          <a:p>
            <a:endParaRPr lang="en-GB" dirty="0"/>
          </a:p>
          <a:p>
            <a:pPr marL="0" indent="0">
              <a:buNone/>
            </a:pPr>
            <a:endParaRPr lang="en-GB" dirty="0"/>
          </a:p>
          <a:p>
            <a:pPr marL="0" indent="0">
              <a:buNone/>
            </a:pPr>
            <a:endParaRPr lang="en-GB" dirty="0"/>
          </a:p>
          <a:p>
            <a:pPr marL="0" indent="0">
              <a:buNone/>
            </a:pPr>
            <a:r>
              <a:rPr lang="en-GB" dirty="0"/>
              <a:t>Pupil questionnaire results in 2019</a:t>
            </a:r>
          </a:p>
          <a:p>
            <a:pPr marL="0" indent="0">
              <a:buNone/>
            </a:pPr>
            <a:r>
              <a:rPr lang="en-GB" sz="1600" dirty="0">
                <a:latin typeface="Arial" panose="020B0604020202020204" pitchFamily="34" charset="0"/>
                <a:cs typeface="Arial" panose="020B0604020202020204" pitchFamily="34" charset="0"/>
              </a:rPr>
              <a:t>1% pupils say behaviour affected them in the classroom and 9% see behaviour at playtimes as an issue</a:t>
            </a:r>
          </a:p>
          <a:p>
            <a:pPr marL="0" indent="0">
              <a:buNone/>
            </a:pPr>
            <a:endParaRPr lang="en-GB" dirty="0"/>
          </a:p>
          <a:p>
            <a:pPr marL="0" indent="0">
              <a:buNone/>
            </a:pPr>
            <a:endParaRPr lang="en-GB" dirty="0"/>
          </a:p>
          <a:p>
            <a:pPr marL="0" indent="0">
              <a:buNone/>
            </a:pPr>
            <a:endParaRPr lang="en-GB" dirty="0"/>
          </a:p>
          <a:p>
            <a:endParaRPr lang="en-US" dirty="0"/>
          </a:p>
        </p:txBody>
      </p:sp>
      <p:pic>
        <p:nvPicPr>
          <p:cNvPr id="4" name="Picture 3"/>
          <p:cNvPicPr>
            <a:picLocks noChangeAspect="1"/>
          </p:cNvPicPr>
          <p:nvPr/>
        </p:nvPicPr>
        <p:blipFill>
          <a:blip r:embed="rId2"/>
          <a:stretch>
            <a:fillRect/>
          </a:stretch>
        </p:blipFill>
        <p:spPr>
          <a:xfrm>
            <a:off x="5726430" y="2196440"/>
            <a:ext cx="5637848" cy="1833586"/>
          </a:xfrm>
          <a:prstGeom prst="rect">
            <a:avLst/>
          </a:prstGeom>
        </p:spPr>
      </p:pic>
      <p:pic>
        <p:nvPicPr>
          <p:cNvPr id="5" name="Picture 4"/>
          <p:cNvPicPr>
            <a:picLocks noChangeAspect="1"/>
          </p:cNvPicPr>
          <p:nvPr/>
        </p:nvPicPr>
        <p:blipFill>
          <a:blip r:embed="rId3"/>
          <a:stretch>
            <a:fillRect/>
          </a:stretch>
        </p:blipFill>
        <p:spPr>
          <a:xfrm>
            <a:off x="5493544" y="4779136"/>
            <a:ext cx="6217920" cy="1751526"/>
          </a:xfrm>
          <a:prstGeom prst="rect">
            <a:avLst/>
          </a:prstGeom>
        </p:spPr>
      </p:pic>
    </p:spTree>
    <p:extLst>
      <p:ext uri="{BB962C8B-B14F-4D97-AF65-F5344CB8AC3E}">
        <p14:creationId xmlns:p14="http://schemas.microsoft.com/office/powerpoint/2010/main" val="20222016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ABCAE-1F84-46B3-9084-34EE00D1AC0C}"/>
              </a:ext>
            </a:extLst>
          </p:cNvPr>
          <p:cNvSpPr>
            <a:spLocks noGrp="1"/>
          </p:cNvSpPr>
          <p:nvPr>
            <p:ph type="title"/>
          </p:nvPr>
        </p:nvSpPr>
        <p:spPr/>
        <p:txBody>
          <a:bodyPr/>
          <a:lstStyle/>
          <a:p>
            <a:pPr algn="ctr"/>
            <a:r>
              <a:rPr lang="en-GB" dirty="0">
                <a:latin typeface="Arial Black" panose="020B0A04020102020204" pitchFamily="34" charset="0"/>
              </a:rPr>
              <a:t>What’s next?</a:t>
            </a:r>
          </a:p>
        </p:txBody>
      </p:sp>
      <p:sp>
        <p:nvSpPr>
          <p:cNvPr id="3" name="Content Placeholder 2">
            <a:extLst>
              <a:ext uri="{FF2B5EF4-FFF2-40B4-BE49-F238E27FC236}">
                <a16:creationId xmlns:a16="http://schemas.microsoft.com/office/drawing/2014/main" id="{BA8A53D6-7538-4EDA-9DCB-0ED5E50AA0D2}"/>
              </a:ext>
            </a:extLst>
          </p:cNvPr>
          <p:cNvSpPr>
            <a:spLocks noGrp="1"/>
          </p:cNvSpPr>
          <p:nvPr>
            <p:ph idx="1"/>
          </p:nvPr>
        </p:nvSpPr>
        <p:spPr/>
        <p:txBody>
          <a:bodyPr>
            <a:normAutofit/>
          </a:bodyPr>
          <a:lstStyle/>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Develop children as listeners. Recruit and train peer mentors/buddies in </a:t>
            </a:r>
            <a:r>
              <a:rPr lang="en-GB" sz="2000" dirty="0" err="1">
                <a:latin typeface="Arial" panose="020B0604020202020204" pitchFamily="34" charset="0"/>
                <a:cs typeface="Arial" panose="020B0604020202020204" pitchFamily="34" charset="0"/>
              </a:rPr>
              <a:t>Ystafell</a:t>
            </a:r>
            <a:r>
              <a:rPr lang="en-GB" sz="2000" dirty="0">
                <a:latin typeface="Arial" panose="020B0604020202020204" pitchFamily="34" charset="0"/>
                <a:cs typeface="Arial" panose="020B0604020202020204" pitchFamily="34" charset="0"/>
              </a:rPr>
              <a:t> </a:t>
            </a:r>
            <a:r>
              <a:rPr lang="en-GB" sz="2000" dirty="0" err="1">
                <a:latin typeface="Arial" panose="020B0604020202020204" pitchFamily="34" charset="0"/>
                <a:cs typeface="Arial" panose="020B0604020202020204" pitchFamily="34" charset="0"/>
              </a:rPr>
              <a:t>Oeri</a:t>
            </a:r>
            <a:r>
              <a:rPr lang="en-GB" sz="2000" dirty="0">
                <a:latin typeface="Arial" panose="020B0604020202020204" pitchFamily="34" charset="0"/>
                <a:cs typeface="Arial" panose="020B0604020202020204" pitchFamily="34" charset="0"/>
              </a:rPr>
              <a:t>. Playing games with children to calm before the staff chat.</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Measure and track the wellbeing of children in our school, so that support is tailored to individual needs</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Review our holistic package and develop/change when required</a:t>
            </a:r>
          </a:p>
        </p:txBody>
      </p:sp>
    </p:spTree>
    <p:extLst>
      <p:ext uri="{BB962C8B-B14F-4D97-AF65-F5344CB8AC3E}">
        <p14:creationId xmlns:p14="http://schemas.microsoft.com/office/powerpoint/2010/main" val="846868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F8308F22-1422-499F-AF1E-D61EF3C519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1099" y="1268510"/>
            <a:ext cx="6927850" cy="1607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A05642C0-45CB-4E71-BC70-70B1D82F288C}"/>
              </a:ext>
            </a:extLst>
          </p:cNvPr>
          <p:cNvSpPr/>
          <p:nvPr/>
        </p:nvSpPr>
        <p:spPr>
          <a:xfrm>
            <a:off x="5606983" y="3049952"/>
            <a:ext cx="5656082" cy="3416320"/>
          </a:xfrm>
          <a:prstGeom prst="rect">
            <a:avLst/>
          </a:prstGeom>
        </p:spPr>
        <p:txBody>
          <a:bodyPr wrap="square">
            <a:spAutoFit/>
          </a:bodyPr>
          <a:lstStyle/>
          <a:p>
            <a:pPr>
              <a:lnSpc>
                <a:spcPct val="100000"/>
              </a:lnSpc>
              <a:spcBef>
                <a:spcPct val="0"/>
              </a:spcBef>
              <a:buFontTx/>
              <a:buNone/>
            </a:pPr>
            <a:endParaRPr lang="en-GB" altLang="en-US" b="1" dirty="0">
              <a:latin typeface="Comic Sans MS" panose="030F0702030302020204" pitchFamily="66" charset="0"/>
            </a:endParaRPr>
          </a:p>
          <a:p>
            <a:pPr>
              <a:lnSpc>
                <a:spcPct val="100000"/>
              </a:lnSpc>
              <a:spcBef>
                <a:spcPct val="0"/>
              </a:spcBef>
              <a:buFontTx/>
              <a:buNone/>
            </a:pPr>
            <a:r>
              <a:rPr lang="en-GB" altLang="en-US" b="1" dirty="0">
                <a:latin typeface="Comic Sans MS" panose="030F0702030302020204" pitchFamily="66" charset="0"/>
              </a:rPr>
              <a:t>What is Motional and how does it work?</a:t>
            </a:r>
          </a:p>
          <a:p>
            <a:pPr>
              <a:lnSpc>
                <a:spcPct val="100000"/>
              </a:lnSpc>
              <a:spcBef>
                <a:spcPct val="0"/>
              </a:spcBef>
              <a:buFontTx/>
              <a:buNone/>
            </a:pPr>
            <a:endParaRPr lang="en-GB" altLang="en-US" b="1" dirty="0">
              <a:latin typeface="Comic Sans MS" panose="030F0702030302020204" pitchFamily="66" charset="0"/>
            </a:endParaRPr>
          </a:p>
          <a:p>
            <a:pPr>
              <a:lnSpc>
                <a:spcPct val="100000"/>
              </a:lnSpc>
              <a:spcBef>
                <a:spcPct val="0"/>
              </a:spcBef>
              <a:buFontTx/>
              <a:buNone/>
            </a:pPr>
            <a:r>
              <a:rPr lang="en-GB" altLang="en-US" dirty="0">
                <a:solidFill>
                  <a:srgbClr val="212529"/>
                </a:solidFill>
                <a:latin typeface="-apple-system"/>
              </a:rPr>
              <a:t>Motional measures different emotional systems in the brain (</a:t>
            </a:r>
            <a:r>
              <a:rPr lang="en-GB" altLang="en-US" b="1" dirty="0">
                <a:solidFill>
                  <a:srgbClr val="FF0000"/>
                </a:solidFill>
                <a:latin typeface="-apple-system"/>
              </a:rPr>
              <a:t>CARE, SEEKING, PLAY, </a:t>
            </a:r>
            <a:r>
              <a:rPr lang="en-GB" altLang="en-US" b="1" dirty="0">
                <a:solidFill>
                  <a:srgbClr val="212529"/>
                </a:solidFill>
                <a:latin typeface="-apple-system"/>
              </a:rPr>
              <a:t>FEAR, RAGE, PANIC/GRIEF </a:t>
            </a:r>
            <a:r>
              <a:rPr lang="en-GB" altLang="en-US" dirty="0">
                <a:solidFill>
                  <a:srgbClr val="212529"/>
                </a:solidFill>
                <a:latin typeface="-apple-system"/>
              </a:rPr>
              <a:t>based on prof </a:t>
            </a:r>
            <a:r>
              <a:rPr lang="en-GB" altLang="en-US" dirty="0" err="1">
                <a:solidFill>
                  <a:srgbClr val="212529"/>
                </a:solidFill>
                <a:latin typeface="-apple-system"/>
              </a:rPr>
              <a:t>Jaak</a:t>
            </a:r>
            <a:r>
              <a:rPr lang="en-GB" altLang="en-US" dirty="0">
                <a:solidFill>
                  <a:srgbClr val="212529"/>
                </a:solidFill>
                <a:latin typeface="-apple-system"/>
              </a:rPr>
              <a:t> </a:t>
            </a:r>
            <a:r>
              <a:rPr lang="en-GB" altLang="en-US" dirty="0" err="1">
                <a:solidFill>
                  <a:srgbClr val="212529"/>
                </a:solidFill>
                <a:latin typeface="-apple-system"/>
              </a:rPr>
              <a:t>Panksepp’s</a:t>
            </a:r>
            <a:r>
              <a:rPr lang="en-GB" altLang="en-US" dirty="0">
                <a:solidFill>
                  <a:srgbClr val="212529"/>
                </a:solidFill>
                <a:latin typeface="-apple-system"/>
              </a:rPr>
              <a:t> work) and several key executive function skills (handling stress, thinking &amp; concentration, confidence &amp; self-esteem, interpersonal skills, and emotional literacy) to give a whole brain picture of a child’s emotional and mental health.</a:t>
            </a:r>
          </a:p>
          <a:p>
            <a:pPr>
              <a:lnSpc>
                <a:spcPct val="100000"/>
              </a:lnSpc>
              <a:spcBef>
                <a:spcPct val="0"/>
              </a:spcBef>
              <a:buFontTx/>
              <a:buNone/>
            </a:pPr>
            <a:r>
              <a:rPr lang="en-GB" altLang="en-US" dirty="0">
                <a:solidFill>
                  <a:srgbClr val="212529"/>
                </a:solidFill>
                <a:latin typeface="-apple-system"/>
              </a:rPr>
              <a:t>Staff complete on-line snapshots of pupils which are then assessed and evaluated.</a:t>
            </a:r>
          </a:p>
        </p:txBody>
      </p:sp>
      <p:sp>
        <p:nvSpPr>
          <p:cNvPr id="4" name="Rectangle 3">
            <a:extLst>
              <a:ext uri="{FF2B5EF4-FFF2-40B4-BE49-F238E27FC236}">
                <a16:creationId xmlns:a16="http://schemas.microsoft.com/office/drawing/2014/main" id="{5BB7DD95-0919-4257-BFEA-088383F10F68}"/>
              </a:ext>
            </a:extLst>
          </p:cNvPr>
          <p:cNvSpPr/>
          <p:nvPr/>
        </p:nvSpPr>
        <p:spPr>
          <a:xfrm>
            <a:off x="433633" y="640752"/>
            <a:ext cx="4122687" cy="5525936"/>
          </a:xfrm>
          <a:prstGeom prst="rect">
            <a:avLst/>
          </a:prstGeom>
        </p:spPr>
        <p:txBody>
          <a:bodyPr wrap="square">
            <a:spAutoFit/>
          </a:bodyPr>
          <a:lstStyle/>
          <a:p>
            <a:pPr>
              <a:lnSpc>
                <a:spcPct val="107000"/>
              </a:lnSpc>
              <a:spcAft>
                <a:spcPts val="800"/>
              </a:spcAft>
            </a:pPr>
            <a:r>
              <a:rPr lang="en-GB" b="1" dirty="0">
                <a:latin typeface="Calibri" panose="020F0502020204030204" pitchFamily="34" charset="0"/>
                <a:ea typeface="Calibri" panose="020F0502020204030204" pitchFamily="34" charset="0"/>
                <a:cs typeface="Times New Roman" panose="02020603050405020304" pitchFamily="18" charset="0"/>
              </a:rPr>
              <a:t>Trauma Informed School</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In the Spring of 2021,  2 members of staff achieved  the qualified status of  Trauma informed schools Diploma with the objective of moving towards Whole school Trauma Informed School Status.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What is a Trauma informed school?</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solidFill>
                  <a:srgbClr val="3A3A3A"/>
                </a:solidFill>
                <a:latin typeface="Helvetica" panose="020B0604020202020204" pitchFamily="34" charset="0"/>
                <a:ea typeface="Calibri" panose="020F0502020204030204" pitchFamily="34" charset="0"/>
                <a:cs typeface="Times New Roman" panose="02020603050405020304" pitchFamily="18" charset="0"/>
              </a:rPr>
              <a:t>A trauma informed school is one that is able to support children and teenagers who suffer with trauma or mental health problems and whose troubled behaviour acts as a barrier to learning.</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solidFill>
                  <a:srgbClr val="3A3A3A"/>
                </a:solidFill>
                <a:latin typeface="Helvetica" panose="020B0604020202020204" pitchFamily="34" charset="0"/>
                <a:ea typeface="Calibri" panose="020F0502020204030204" pitchFamily="34" charset="0"/>
                <a:cs typeface="Times New Roman" panose="02020603050405020304" pitchFamily="18" charset="0"/>
              </a:rPr>
              <a:t>We are moving on our journey to this via subtle but consistent changes in approach including regular check-ins, behaviour blueprints, emotional well being stepping stones etc.</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6DB0E2A8-1FEB-42FF-B03C-4749BF4A8850}"/>
              </a:ext>
            </a:extLst>
          </p:cNvPr>
          <p:cNvSpPr/>
          <p:nvPr/>
        </p:nvSpPr>
        <p:spPr>
          <a:xfrm>
            <a:off x="4971099" y="596595"/>
            <a:ext cx="6096000" cy="671915"/>
          </a:xfrm>
          <a:prstGeom prst="rect">
            <a:avLst/>
          </a:prstGeom>
        </p:spPr>
        <p:txBody>
          <a:bodyPr>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To help us assess our pupils and provide best practice with our programmes of support we also introduced Motional.</a:t>
            </a:r>
          </a:p>
        </p:txBody>
      </p:sp>
    </p:spTree>
    <p:extLst>
      <p:ext uri="{BB962C8B-B14F-4D97-AF65-F5344CB8AC3E}">
        <p14:creationId xmlns:p14="http://schemas.microsoft.com/office/powerpoint/2010/main" val="28367860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
      <a:dk1>
        <a:srgbClr val="000000"/>
      </a:dk1>
      <a:lt1>
        <a:srgbClr val="FFFFFF"/>
      </a:lt1>
      <a:dk2>
        <a:srgbClr val="412D24"/>
      </a:dk2>
      <a:lt2>
        <a:srgbClr val="E2E8E7"/>
      </a:lt2>
      <a:accent1>
        <a:srgbClr val="E72941"/>
      </a:accent1>
      <a:accent2>
        <a:srgbClr val="D54E17"/>
      </a:accent2>
      <a:accent3>
        <a:srgbClr val="CD9C24"/>
      </a:accent3>
      <a:accent4>
        <a:srgbClr val="9AAD13"/>
      </a:accent4>
      <a:accent5>
        <a:srgbClr val="66B721"/>
      </a:accent5>
      <a:accent6>
        <a:srgbClr val="1CBD15"/>
      </a:accent6>
      <a:hlink>
        <a:srgbClr val="309286"/>
      </a:hlink>
      <a:folHlink>
        <a:srgbClr val="7F7F7F"/>
      </a:folHlink>
    </a:clrScheme>
    <a:fontScheme name="Savon">
      <a:majorFont>
        <a:latin typeface="Century Schoolbook"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265</TotalTime>
  <Words>1203</Words>
  <Application>Microsoft Office PowerPoint</Application>
  <PresentationFormat>Widescreen</PresentationFormat>
  <Paragraphs>79</Paragraphs>
  <Slides>16</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16</vt:i4>
      </vt:variant>
    </vt:vector>
  </HeadingPairs>
  <TitlesOfParts>
    <vt:vector size="29" baseType="lpstr">
      <vt:lpstr>Aharoni</vt:lpstr>
      <vt:lpstr>-apple-system</vt:lpstr>
      <vt:lpstr>Arial</vt:lpstr>
      <vt:lpstr>Arial Black</vt:lpstr>
      <vt:lpstr>Calibri</vt:lpstr>
      <vt:lpstr>Century Schoolbook</vt:lpstr>
      <vt:lpstr>Chalkboard</vt:lpstr>
      <vt:lpstr>Comic Sans MS</vt:lpstr>
      <vt:lpstr>Franklin Gothic Book</vt:lpstr>
      <vt:lpstr>Garamond</vt:lpstr>
      <vt:lpstr>Helvetica</vt:lpstr>
      <vt:lpstr>Times New Roman</vt:lpstr>
      <vt:lpstr>SavonVTI</vt:lpstr>
      <vt:lpstr>Our Health and Wellbeing Journey at Ysgol Cefnllys</vt:lpstr>
      <vt:lpstr>Our starting point – September 2017</vt:lpstr>
      <vt:lpstr>Questionnaire results 2017</vt:lpstr>
      <vt:lpstr>In September 2017 we ensured the basics of behaviour management were implemented with a whole school policy based on rewards and sanctions  The impact was a more settled and consistent approach to behaviour understood by pupils, staff and parents </vt:lpstr>
      <vt:lpstr>  Restorative Justice  </vt:lpstr>
      <vt:lpstr>         The nurturing approach offers a range of opportunities for children and young people to engage with missing early nurturing experiences, giving them the social and emotional skills to do well at school and with peers, develop their resilience and their capacity to deal more confidently with the trials and tribulations of life, for life.     The Boxall Profile is a two-part assessment tool designed to track the progress of cognitive development and behavioural traits of children and young people through their education. The two-part checklist, which is completed by staff who know the child and young person best, is quick — and, very importantly, identifies the levels of skills the children and young people possess to access learning.</vt:lpstr>
      <vt:lpstr> </vt:lpstr>
      <vt:lpstr>MONTY THE CANINE THERAPY DOG</vt:lpstr>
      <vt:lpstr>   </vt:lpstr>
      <vt:lpstr>   YSTAFELL OERI This is a chill room which pupils  access at breaktimes and lunch times in different ways. Pupils can be sent to Ystaffell Oeri if there has been a behaviour problem in class or at play. Children can go the Ystaffell Oeri through own choice eg: if they are upset or feeling themselves getting cross. The member of staff in Ystaffell Oeri will them work with the child/children in whichever way the situation requires.  Some approaches used are:  Simply giving the child time to talk and having someone to listen.  Restorative approach if a behaviour issue with group.  Giving the child a space.  Engaging a child in an activity and some CBT.  Engaging a child through a Thrive based approach – Attune, validate, contain, soothe, calm, stimulate (catch it and match it)  Yoga or breathing activity.  Mindful colouring.  </vt:lpstr>
      <vt:lpstr>PowerPoint Presentation</vt:lpstr>
      <vt:lpstr>   Positive playtimes with jenny Moseley        </vt:lpstr>
      <vt:lpstr>PowerPoint Presentation</vt:lpstr>
      <vt:lpstr>Questionnaire results 2019</vt:lpstr>
      <vt:lpstr>What’s next?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Health and Wellbeing Journey at Llandrindod CP School</dc:title>
  <dc:creator>Karen Jenkins</dc:creator>
  <cp:lastModifiedBy>K Jenkins (Ysgol Cefnllys)</cp:lastModifiedBy>
  <cp:revision>29</cp:revision>
  <dcterms:created xsi:type="dcterms:W3CDTF">2019-11-04T13:41:39Z</dcterms:created>
  <dcterms:modified xsi:type="dcterms:W3CDTF">2021-04-09T19:19:05Z</dcterms:modified>
</cp:coreProperties>
</file>